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238" autoAdjust="0"/>
  </p:normalViewPr>
  <p:slideViewPr>
    <p:cSldViewPr>
      <p:cViewPr varScale="1">
        <p:scale>
          <a:sx n="56" d="100"/>
          <a:sy n="56" d="100"/>
        </p:scale>
        <p:origin x="270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그룹 50">
            <a:extLst>
              <a:ext uri="{FF2B5EF4-FFF2-40B4-BE49-F238E27FC236}">
                <a16:creationId xmlns:a16="http://schemas.microsoft.com/office/drawing/2014/main" id="{FBD70C77-CA42-45B2-AD17-5586A59E6CA5}"/>
              </a:ext>
            </a:extLst>
          </p:cNvPr>
          <p:cNvGrpSpPr/>
          <p:nvPr/>
        </p:nvGrpSpPr>
        <p:grpSpPr>
          <a:xfrm>
            <a:off x="0" y="-108004"/>
            <a:ext cx="5471998" cy="8100003"/>
            <a:chOff x="0" y="-108004"/>
            <a:chExt cx="5471998" cy="8100003"/>
          </a:xfrm>
        </p:grpSpPr>
        <p:sp>
          <p:nvSpPr>
            <p:cNvPr id="41" name="object 41"/>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3" name="object 23"/>
            <p:cNvSpPr/>
            <p:nvPr/>
          </p:nvSpPr>
          <p:spPr>
            <a:xfrm>
              <a:off x="336003" y="2384697"/>
              <a:ext cx="4503889" cy="3298171"/>
            </a:xfrm>
            <a:prstGeom prst="rect">
              <a:avLst/>
            </a:prstGeom>
            <a:blipFill>
              <a:blip r:embed="rId2" cstate="print"/>
              <a:stretch>
                <a:fillRect/>
              </a:stretch>
            </a:blipFill>
          </p:spPr>
          <p:txBody>
            <a:bodyPr wrap="square" lIns="0" tIns="0" rIns="0" bIns="0" rtlCol="0">
              <a:noAutofit/>
            </a:bodyPr>
            <a:lstStyle/>
            <a:p>
              <a:endParaRPr/>
            </a:p>
          </p:txBody>
        </p:sp>
        <p:sp>
          <p:nvSpPr>
            <p:cNvPr id="24" name="object 24"/>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5" name="object 25"/>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7" name="object 27"/>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0" name="object 30"/>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0" name="object 20"/>
            <p:cNvSpPr txBox="1"/>
            <p:nvPr/>
          </p:nvSpPr>
          <p:spPr>
            <a:xfrm>
              <a:off x="1168100" y="263579"/>
              <a:ext cx="1110536"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Parábolas de Jesús</a:t>
              </a:r>
              <a:endParaRPr sz="1000" dirty="0">
                <a:latin typeface="Malgun Gothic"/>
                <a:cs typeface="Malgun Gothic"/>
              </a:endParaRPr>
            </a:p>
          </p:txBody>
        </p:sp>
        <p:sp>
          <p:nvSpPr>
            <p:cNvPr id="19" name="object 19"/>
            <p:cNvSpPr txBox="1"/>
            <p:nvPr/>
          </p:nvSpPr>
          <p:spPr>
            <a:xfrm>
              <a:off x="1142699" y="560717"/>
              <a:ext cx="3591229"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La parábola del sembrador</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Mt</a:t>
              </a:r>
              <a:r>
                <a:rPr sz="900" dirty="0">
                  <a:latin typeface="Malgun Gothic"/>
                  <a:cs typeface="Malgun Gothic"/>
                </a:rPr>
                <a:t> 13:1~23</a:t>
              </a:r>
            </a:p>
            <a:p>
              <a:pPr marL="25400">
                <a:lnSpc>
                  <a:spcPts val="1080"/>
                </a:lnSpc>
                <a:spcBef>
                  <a:spcPts val="54"/>
                </a:spcBef>
              </a:pPr>
              <a:r>
                <a:rPr lang="es-ES" sz="900" dirty="0">
                  <a:latin typeface="Malgun Gothic"/>
                  <a:cs typeface="Malgun Gothic"/>
                </a:rPr>
                <a:t>Himnario</a:t>
              </a:r>
              <a:r>
                <a:rPr sz="900" dirty="0">
                  <a:latin typeface="Malgun Gothic"/>
                  <a:cs typeface="Malgun Gothic"/>
                </a:rPr>
                <a:t> </a:t>
              </a:r>
              <a:r>
                <a:rPr lang="es-ES" sz="900" dirty="0">
                  <a:latin typeface="Malgun Gothic"/>
                  <a:cs typeface="Malgun Gothic"/>
                </a:rPr>
                <a:t>181 </a:t>
              </a:r>
              <a:r>
                <a:rPr sz="900" dirty="0">
                  <a:latin typeface="Malgun Gothic"/>
                  <a:cs typeface="Malgun Gothic"/>
                </a:rPr>
                <a:t>(</a:t>
              </a:r>
              <a:r>
                <a:rPr lang="es-ES" sz="900" dirty="0">
                  <a:latin typeface="Malgun Gothic"/>
                  <a:cs typeface="Malgun Gothic"/>
                </a:rPr>
                <a:t>Vamos a sembrar</a:t>
              </a:r>
              <a:r>
                <a:rPr sz="900" dirty="0">
                  <a:latin typeface="Malgun Gothic"/>
                  <a:cs typeface="Malgun Gothic"/>
                </a:rPr>
                <a:t>)</a:t>
              </a:r>
            </a:p>
          </p:txBody>
        </p:sp>
        <p:sp>
          <p:nvSpPr>
            <p:cNvPr id="17" name="object 17"/>
            <p:cNvSpPr txBox="1"/>
            <p:nvPr/>
          </p:nvSpPr>
          <p:spPr>
            <a:xfrm>
              <a:off x="1286158" y="1638300"/>
              <a:ext cx="3655725" cy="168848"/>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Dios quiere que escuchemos la Palabra con un corazón sincero.</a:t>
              </a:r>
            </a:p>
          </p:txBody>
        </p:sp>
        <p:sp>
          <p:nvSpPr>
            <p:cNvPr id="14" name="object 14"/>
            <p:cNvSpPr txBox="1"/>
            <p:nvPr/>
          </p:nvSpPr>
          <p:spPr>
            <a:xfrm>
              <a:off x="1286159" y="1943100"/>
              <a:ext cx="3655726" cy="168848"/>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Estar advertido, sabiendo que hay muchas almas perdidas por derramar la palabra de Dios.</a:t>
              </a:r>
              <a:endParaRPr sz="900" dirty="0">
                <a:latin typeface="Malgun Gothic"/>
                <a:cs typeface="Malgun Gothic"/>
              </a:endParaRPr>
            </a:p>
          </p:txBody>
        </p:sp>
        <p:sp>
          <p:nvSpPr>
            <p:cNvPr id="5" name="object 5"/>
            <p:cNvSpPr txBox="1"/>
            <p:nvPr/>
          </p:nvSpPr>
          <p:spPr>
            <a:xfrm>
              <a:off x="1756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80</a:t>
              </a:r>
              <a:endParaRPr sz="1000">
                <a:latin typeface="Times New Roman"/>
                <a:cs typeface="Times New Roman"/>
              </a:endParaRPr>
            </a:p>
          </p:txBody>
        </p:sp>
        <p:sp>
          <p:nvSpPr>
            <p:cNvPr id="4" name="object 4"/>
            <p:cNvSpPr txBox="1"/>
            <p:nvPr/>
          </p:nvSpPr>
          <p:spPr>
            <a:xfrm>
              <a:off x="263194" y="282702"/>
              <a:ext cx="720578" cy="17270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3773" y="282702"/>
              <a:ext cx="87725" cy="971994"/>
            </a:xfrm>
            <a:prstGeom prst="rect">
              <a:avLst/>
            </a:prstGeom>
          </p:spPr>
          <p:txBody>
            <a:bodyPr wrap="square" lIns="0" tIns="0" rIns="0" bIns="0" rtlCol="0">
              <a:noAutofit/>
            </a:bodyPr>
            <a:lstStyle/>
            <a:p>
              <a:pPr marL="25400">
                <a:lnSpc>
                  <a:spcPts val="1000"/>
                </a:lnSpc>
              </a:pPr>
              <a:endParaRPr sz="1000"/>
            </a:p>
          </p:txBody>
        </p:sp>
        <p:sp>
          <p:nvSpPr>
            <p:cNvPr id="43" name="object 2">
              <a:extLst>
                <a:ext uri="{FF2B5EF4-FFF2-40B4-BE49-F238E27FC236}">
                  <a16:creationId xmlns:a16="http://schemas.microsoft.com/office/drawing/2014/main" id="{BCFAA39C-7256-4C17-A382-2FBFDF16AC15}"/>
                </a:ext>
              </a:extLst>
            </p:cNvPr>
            <p:cNvSpPr txBox="1"/>
            <p:nvPr/>
          </p:nvSpPr>
          <p:spPr>
            <a:xfrm>
              <a:off x="146050" y="455409"/>
              <a:ext cx="771450" cy="647700"/>
            </a:xfrm>
            <a:prstGeom prst="rect">
              <a:avLst/>
            </a:prstGeom>
          </p:spPr>
          <p:txBody>
            <a:bodyPr wrap="square" lIns="0" tIns="32385" rIns="0" bIns="0" rtlCol="0">
              <a:noAutofit/>
            </a:bodyPr>
            <a:lstStyle/>
            <a:p>
              <a:pPr>
                <a:lnSpc>
                  <a:spcPts val="5100"/>
                </a:lnSpc>
              </a:pPr>
              <a:r>
                <a:rPr sz="6600" b="1" spc="-314" dirty="0">
                  <a:latin typeface="Times New Roman"/>
                  <a:cs typeface="Times New Roman"/>
                </a:rPr>
                <a:t>48</a:t>
              </a:r>
              <a:endParaRPr sz="6600" dirty="0">
                <a:latin typeface="Times New Roman"/>
                <a:cs typeface="Times New Roman"/>
              </a:endParaRPr>
            </a:p>
          </p:txBody>
        </p:sp>
        <p:sp>
          <p:nvSpPr>
            <p:cNvPr id="45" name="object 16">
              <a:extLst>
                <a:ext uri="{FF2B5EF4-FFF2-40B4-BE49-F238E27FC236}">
                  <a16:creationId xmlns:a16="http://schemas.microsoft.com/office/drawing/2014/main" id="{6AF73A5F-011D-499F-9610-392B4D7B23D6}"/>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7" name="object 11">
              <a:extLst>
                <a:ext uri="{FF2B5EF4-FFF2-40B4-BE49-F238E27FC236}">
                  <a16:creationId xmlns:a16="http://schemas.microsoft.com/office/drawing/2014/main" id="{F980FAC1-1EF6-4437-B136-DB6082CD487D}"/>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50" name="그림 49">
              <a:extLst>
                <a:ext uri="{FF2B5EF4-FFF2-40B4-BE49-F238E27FC236}">
                  <a16:creationId xmlns:a16="http://schemas.microsoft.com/office/drawing/2014/main" id="{6B0FFEA7-EA46-4C5E-ABE2-B3F4C3544990}"/>
                </a:ext>
              </a:extLst>
            </p:cNvPr>
            <p:cNvPicPr>
              <a:picLocks noChangeAspect="1"/>
            </p:cNvPicPr>
            <p:nvPr/>
          </p:nvPicPr>
          <p:blipFill>
            <a:blip r:embed="rId3"/>
            <a:stretch>
              <a:fillRect/>
            </a:stretch>
          </p:blipFill>
          <p:spPr>
            <a:xfrm>
              <a:off x="446299" y="6098458"/>
              <a:ext cx="4581102" cy="1217695"/>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그룹 32">
            <a:extLst>
              <a:ext uri="{FF2B5EF4-FFF2-40B4-BE49-F238E27FC236}">
                <a16:creationId xmlns:a16="http://schemas.microsoft.com/office/drawing/2014/main" id="{5B6FAD63-B34B-4467-84ED-911625CF64E3}"/>
              </a:ext>
            </a:extLst>
          </p:cNvPr>
          <p:cNvGrpSpPr/>
          <p:nvPr/>
        </p:nvGrpSpPr>
        <p:grpSpPr>
          <a:xfrm>
            <a:off x="-3" y="-108004"/>
            <a:ext cx="5471998" cy="8100003"/>
            <a:chOff x="-3" y="-108004"/>
            <a:chExt cx="5471998" cy="8100003"/>
          </a:xfrm>
        </p:grpSpPr>
        <p:sp>
          <p:nvSpPr>
            <p:cNvPr id="22" name="object 22"/>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3" name="object 23"/>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5" name="object 25"/>
            <p:cNvSpPr/>
            <p:nvPr/>
          </p:nvSpPr>
          <p:spPr>
            <a:xfrm>
              <a:off x="540000" y="64009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726663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825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6912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115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981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2" name="object 12"/>
            <p:cNvSpPr txBox="1"/>
            <p:nvPr/>
          </p:nvSpPr>
          <p:spPr>
            <a:xfrm>
              <a:off x="536286" y="1262790"/>
              <a:ext cx="4515595" cy="495401"/>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La parábola del sembrador que habló Jesús es una explicación por parábola de las cuatro clases de estado de corazón de quienes escuchan la Palabra de Dios. En otras palabras, enseña que a pesar de la misma palabra de Dios, el resultado es completamente diferente según el estado de corazón de la persona que la acepta.</a:t>
              </a:r>
            </a:p>
          </p:txBody>
        </p:sp>
        <p:sp>
          <p:nvSpPr>
            <p:cNvPr id="11" name="object 11"/>
            <p:cNvSpPr txBox="1"/>
            <p:nvPr/>
          </p:nvSpPr>
          <p:spPr>
            <a:xfrm>
              <a:off x="536401" y="1924173"/>
              <a:ext cx="4516235" cy="2685927"/>
            </a:xfrm>
            <a:prstGeom prst="rect">
              <a:avLst/>
            </a:prstGeom>
          </p:spPr>
          <p:txBody>
            <a:bodyPr wrap="square" lIns="0" tIns="6921" rIns="0" bIns="0" rtlCol="0">
              <a:noAutofit/>
            </a:bodyPr>
            <a:lstStyle/>
            <a:p>
              <a:pPr marR="716" indent="119063" algn="just"/>
              <a:r>
                <a:rPr lang="es-ES" sz="900" dirty="0">
                  <a:latin typeface="Malgun Gothic" panose="020B0503020000020004" pitchFamily="34" charset="-127"/>
                  <a:ea typeface="Malgun Gothic" panose="020B0503020000020004" pitchFamily="34" charset="-127"/>
                  <a:cs typeface="Malgun Gothic"/>
                </a:rPr>
                <a:t>En el texto, 'semilla' es una parábola de la ‘Palabra' de Dios. El ‘camino’ se endurece por el tráfico frecuente de las personas, por lo que si las semillas se siembran a lo largo de la carretera, las semillas nunca pueden echar raíces y, finalmente, los pájaros se comen las semillas. Así, algunas personas cierran la puerta de su corazón y rechazan el evangelio desde el principio. En ese caso, el pájaro, es decir, el diablo, ‘el príncipe de la potestad del aire’, viene y quita la Palabra de su corazón. A continuación, los pedregales que no es profunda la tierra, se compara con un estado de corazón obstinado que es blando por fuera pero que aún no está quebrantado por dentro. Las semillas que caen en esos lugares brotan, pero las raíces no pueden crecer, por lo que se secan poco después del amanecer. Aunque la luz solar es esencial para el crecimiento de las plantas, tiene consecuencias perjudiciales para las plantas sin raíces. Asimismo, el sufrimiento y la persecución son factores que hacen crecer la fe para un verdadero cristiano, pero se vuelven insoportables para quienes no tienen una raíz de fe. En tercer lugar, ‘los espinos’ compara todo lo que es un obstáculo para la fe. Incluso si la palabra se transmite al corazón cubierto de estas cosas, el afán de este siglo y el engaño de las riquezas finalmente impedirán que el fruto del Espíritu Santo produzca. Por último, ‘buena tierra’ es una parábola de un estado de corazón que desea y anhela la verdad, sólo cuando la Palabra es anunciada a un corazón así, producirá 30, 60 y</a:t>
              </a:r>
              <a:r>
                <a:rPr lang="es-ES" sz="900" b="0" i="0" dirty="0">
                  <a:solidFill>
                    <a:srgbClr val="000000"/>
                  </a:solidFill>
                  <a:effectLst/>
                  <a:latin typeface="Malgun Gothic" panose="020B0503020000020004" pitchFamily="34" charset="-127"/>
                  <a:ea typeface="Malgun Gothic" panose="020B0503020000020004" pitchFamily="34" charset="-127"/>
                </a:rPr>
                <a:t> </a:t>
              </a:r>
              <a:r>
                <a:rPr lang="es-ES" sz="900" dirty="0">
                  <a:latin typeface="Malgun Gothic" panose="020B0503020000020004" pitchFamily="34" charset="-127"/>
                  <a:ea typeface="Malgun Gothic" panose="020B0503020000020004" pitchFamily="34" charset="-127"/>
                  <a:cs typeface="Malgun Gothic"/>
                </a:rPr>
                <a:t>100 veces.</a:t>
              </a:r>
            </a:p>
          </p:txBody>
        </p:sp>
        <p:sp>
          <p:nvSpPr>
            <p:cNvPr id="10" name="object 10"/>
            <p:cNvSpPr txBox="1"/>
            <p:nvPr/>
          </p:nvSpPr>
          <p:spPr>
            <a:xfrm>
              <a:off x="536401" y="4641726"/>
              <a:ext cx="4515595" cy="495401"/>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Así como los agricultores siembran semillas en la tierra para obtener frutos, el propósito de la salvación de Dios es obtener muchos frutos. Los cristianos también deben dar gloria a Dios creciendo en su fe día a día y dando frutos abundantes.</a:t>
              </a:r>
            </a:p>
          </p:txBody>
        </p:sp>
        <p:sp>
          <p:nvSpPr>
            <p:cNvPr id="9" name="object 9"/>
            <p:cNvSpPr txBox="1"/>
            <p:nvPr/>
          </p:nvSpPr>
          <p:spPr>
            <a:xfrm>
              <a:off x="570500" y="5362479"/>
              <a:ext cx="1632950" cy="185478"/>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094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81</a:t>
              </a:r>
              <a:endParaRPr sz="1000">
                <a:latin typeface="Times New Roman"/>
                <a:cs typeface="Times New Roman"/>
              </a:endParaRPr>
            </a:p>
          </p:txBody>
        </p:sp>
        <p:sp>
          <p:nvSpPr>
            <p:cNvPr id="7" name="object 7"/>
            <p:cNvSpPr txBox="1"/>
            <p:nvPr/>
          </p:nvSpPr>
          <p:spPr>
            <a:xfrm>
              <a:off x="540000" y="56858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6157"/>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612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1557"/>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18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26932"/>
              <a:ext cx="4463999" cy="152400"/>
            </a:xfrm>
            <a:prstGeom prst="rect">
              <a:avLst/>
            </a:prstGeom>
          </p:spPr>
          <p:txBody>
            <a:bodyPr wrap="square" lIns="0" tIns="0" rIns="0" bIns="0" rtlCol="0">
              <a:noAutofit/>
            </a:bodyPr>
            <a:lstStyle/>
            <a:p>
              <a:pPr marL="25400">
                <a:lnSpc>
                  <a:spcPts val="1000"/>
                </a:lnSpc>
              </a:pPr>
              <a:endParaRPr sz="1000"/>
            </a:p>
          </p:txBody>
        </p:sp>
        <p:sp>
          <p:nvSpPr>
            <p:cNvPr id="32" name="object 11">
              <a:extLst>
                <a:ext uri="{FF2B5EF4-FFF2-40B4-BE49-F238E27FC236}">
                  <a16:creationId xmlns:a16="http://schemas.microsoft.com/office/drawing/2014/main" id="{FCAA9DAF-7275-4768-B632-39CEB5484508}"/>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 name="그룹 106">
            <a:extLst>
              <a:ext uri="{FF2B5EF4-FFF2-40B4-BE49-F238E27FC236}">
                <a16:creationId xmlns:a16="http://schemas.microsoft.com/office/drawing/2014/main" id="{590D95C8-6E50-4C8A-9343-25C42ADD702D}"/>
              </a:ext>
            </a:extLst>
          </p:cNvPr>
          <p:cNvGrpSpPr/>
          <p:nvPr/>
        </p:nvGrpSpPr>
        <p:grpSpPr>
          <a:xfrm>
            <a:off x="175700" y="467055"/>
            <a:ext cx="4857950" cy="7279544"/>
            <a:chOff x="175700" y="467055"/>
            <a:chExt cx="4857950" cy="7279544"/>
          </a:xfrm>
        </p:grpSpPr>
        <p:sp>
          <p:nvSpPr>
            <p:cNvPr id="97" name="object 97"/>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98" name="object 98"/>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99" name="object 99"/>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00" name="object 100"/>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01" name="object 101"/>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02" name="object 102"/>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91" name="object 91"/>
            <p:cNvSpPr/>
            <p:nvPr/>
          </p:nvSpPr>
          <p:spPr>
            <a:xfrm>
              <a:off x="465349" y="32588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92" name="object 92"/>
            <p:cNvSpPr/>
            <p:nvPr/>
          </p:nvSpPr>
          <p:spPr>
            <a:xfrm>
              <a:off x="828531" y="33303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93" name="object 93"/>
            <p:cNvSpPr/>
            <p:nvPr/>
          </p:nvSpPr>
          <p:spPr>
            <a:xfrm>
              <a:off x="1132594" y="32995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94" name="object 94"/>
            <p:cNvSpPr/>
            <p:nvPr/>
          </p:nvSpPr>
          <p:spPr>
            <a:xfrm>
              <a:off x="1138284" y="33094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95" name="object 95"/>
            <p:cNvSpPr/>
            <p:nvPr/>
          </p:nvSpPr>
          <p:spPr>
            <a:xfrm>
              <a:off x="484882" y="32894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96" name="object 96"/>
            <p:cNvSpPr/>
            <p:nvPr/>
          </p:nvSpPr>
          <p:spPr>
            <a:xfrm>
              <a:off x="494648" y="36974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89" name="object 89"/>
            <p:cNvSpPr/>
            <p:nvPr/>
          </p:nvSpPr>
          <p:spPr>
            <a:xfrm>
              <a:off x="449995" y="3856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0" name="object 90"/>
            <p:cNvSpPr/>
            <p:nvPr/>
          </p:nvSpPr>
          <p:spPr>
            <a:xfrm>
              <a:off x="487536" y="3894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7" name="object 87"/>
            <p:cNvSpPr/>
            <p:nvPr/>
          </p:nvSpPr>
          <p:spPr>
            <a:xfrm>
              <a:off x="446394" y="2272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8" name="object 88"/>
            <p:cNvSpPr/>
            <p:nvPr/>
          </p:nvSpPr>
          <p:spPr>
            <a:xfrm>
              <a:off x="483936" y="23098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5" name="object 85"/>
            <p:cNvSpPr/>
            <p:nvPr/>
          </p:nvSpPr>
          <p:spPr>
            <a:xfrm>
              <a:off x="446394" y="2640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6" name="object 86"/>
            <p:cNvSpPr/>
            <p:nvPr/>
          </p:nvSpPr>
          <p:spPr>
            <a:xfrm>
              <a:off x="483936" y="2678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9" name="object 69"/>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70" name="object 70"/>
            <p:cNvSpPr/>
            <p:nvPr/>
          </p:nvSpPr>
          <p:spPr>
            <a:xfrm>
              <a:off x="366350" y="1246987"/>
              <a:ext cx="0" cy="746048"/>
            </a:xfrm>
            <a:custGeom>
              <a:avLst/>
              <a:gdLst/>
              <a:ahLst/>
              <a:cxnLst/>
              <a:rect l="l" t="t" r="r" b="b"/>
              <a:pathLst>
                <a:path h="746048">
                  <a:moveTo>
                    <a:pt x="0" y="0"/>
                  </a:moveTo>
                  <a:lnTo>
                    <a:pt x="0" y="746048"/>
                  </a:lnTo>
                </a:path>
              </a:pathLst>
            </a:custGeom>
            <a:ln w="12700">
              <a:solidFill>
                <a:srgbClr val="00C0F3"/>
              </a:solidFill>
              <a:prstDash val="dash"/>
            </a:ln>
          </p:spPr>
          <p:txBody>
            <a:bodyPr wrap="square" lIns="0" tIns="0" rIns="0" bIns="0" rtlCol="0">
              <a:noAutofit/>
            </a:bodyPr>
            <a:lstStyle/>
            <a:p>
              <a:endParaRPr/>
            </a:p>
          </p:txBody>
        </p:sp>
        <p:sp>
          <p:nvSpPr>
            <p:cNvPr id="71" name="object 71"/>
            <p:cNvSpPr/>
            <p:nvPr/>
          </p:nvSpPr>
          <p:spPr>
            <a:xfrm>
              <a:off x="366346" y="1184482"/>
              <a:ext cx="774" cy="37249"/>
            </a:xfrm>
            <a:custGeom>
              <a:avLst/>
              <a:gdLst/>
              <a:ahLst/>
              <a:cxnLst/>
              <a:rect l="l" t="t" r="r" b="b"/>
              <a:pathLst>
                <a:path w="774" h="37249">
                  <a:moveTo>
                    <a:pt x="774" y="0"/>
                  </a:moveTo>
                  <a:lnTo>
                    <a:pt x="266" y="5829"/>
                  </a:lnTo>
                  <a:lnTo>
                    <a:pt x="0" y="11912"/>
                  </a:lnTo>
                  <a:lnTo>
                    <a:pt x="0" y="18262"/>
                  </a:lnTo>
                  <a:lnTo>
                    <a:pt x="0" y="37249"/>
                  </a:lnTo>
                </a:path>
              </a:pathLst>
            </a:custGeom>
            <a:ln w="12700">
              <a:solidFill>
                <a:srgbClr val="00C0F3"/>
              </a:solidFill>
            </a:ln>
          </p:spPr>
          <p:txBody>
            <a:bodyPr wrap="square" lIns="0" tIns="0" rIns="0" bIns="0" rtlCol="0">
              <a:noAutofit/>
            </a:bodyPr>
            <a:lstStyle/>
            <a:p>
              <a:endParaRPr/>
            </a:p>
          </p:txBody>
        </p:sp>
        <p:sp>
          <p:nvSpPr>
            <p:cNvPr id="72" name="object 72"/>
            <p:cNvSpPr/>
            <p:nvPr/>
          </p:nvSpPr>
          <p:spPr>
            <a:xfrm>
              <a:off x="372531" y="20662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73" name="object 73"/>
            <p:cNvSpPr/>
            <p:nvPr/>
          </p:nvSpPr>
          <p:spPr>
            <a:xfrm>
              <a:off x="366346" y="2005664"/>
              <a:ext cx="1536" cy="37185"/>
            </a:xfrm>
            <a:custGeom>
              <a:avLst/>
              <a:gdLst/>
              <a:ahLst/>
              <a:cxnLst/>
              <a:rect l="l" t="t" r="r" b="b"/>
              <a:pathLst>
                <a:path w="1536" h="37185">
                  <a:moveTo>
                    <a:pt x="0" y="0"/>
                  </a:moveTo>
                  <a:lnTo>
                    <a:pt x="0" y="18986"/>
                  </a:lnTo>
                  <a:lnTo>
                    <a:pt x="0" y="26073"/>
                  </a:lnTo>
                  <a:lnTo>
                    <a:pt x="1536" y="37185"/>
                  </a:lnTo>
                </a:path>
              </a:pathLst>
            </a:custGeom>
            <a:ln w="12700">
              <a:solidFill>
                <a:srgbClr val="00C0F3"/>
              </a:solidFill>
            </a:ln>
          </p:spPr>
          <p:txBody>
            <a:bodyPr wrap="square" lIns="0" tIns="0" rIns="0" bIns="0" rtlCol="0">
              <a:noAutofit/>
            </a:bodyPr>
            <a:lstStyle/>
            <a:p>
              <a:endParaRPr/>
            </a:p>
          </p:txBody>
        </p:sp>
        <p:sp>
          <p:nvSpPr>
            <p:cNvPr id="74" name="object 74"/>
            <p:cNvSpPr/>
            <p:nvPr/>
          </p:nvSpPr>
          <p:spPr>
            <a:xfrm>
              <a:off x="562993" y="21770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75" name="object 75"/>
            <p:cNvSpPr/>
            <p:nvPr/>
          </p:nvSpPr>
          <p:spPr>
            <a:xfrm>
              <a:off x="500484" y="21762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76" name="object 76"/>
            <p:cNvSpPr/>
            <p:nvPr/>
          </p:nvSpPr>
          <p:spPr>
            <a:xfrm>
              <a:off x="4922859" y="20547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77" name="object 77"/>
            <p:cNvSpPr/>
            <p:nvPr/>
          </p:nvSpPr>
          <p:spPr>
            <a:xfrm>
              <a:off x="4862273" y="21755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78" name="object 78"/>
            <p:cNvSpPr/>
            <p:nvPr/>
          </p:nvSpPr>
          <p:spPr>
            <a:xfrm>
              <a:off x="5033650" y="1234354"/>
              <a:ext cx="0" cy="746048"/>
            </a:xfrm>
            <a:custGeom>
              <a:avLst/>
              <a:gdLst/>
              <a:ahLst/>
              <a:cxnLst/>
              <a:rect l="l" t="t" r="r" b="b"/>
              <a:pathLst>
                <a:path h="746048">
                  <a:moveTo>
                    <a:pt x="0" y="746048"/>
                  </a:moveTo>
                  <a:lnTo>
                    <a:pt x="0" y="0"/>
                  </a:lnTo>
                </a:path>
              </a:pathLst>
            </a:custGeom>
            <a:ln w="12700">
              <a:solidFill>
                <a:srgbClr val="00C0F3"/>
              </a:solidFill>
              <a:prstDash val="dash"/>
            </a:ln>
          </p:spPr>
          <p:txBody>
            <a:bodyPr wrap="square" lIns="0" tIns="0" rIns="0" bIns="0" rtlCol="0">
              <a:noAutofit/>
            </a:bodyPr>
            <a:lstStyle/>
            <a:p>
              <a:endParaRPr/>
            </a:p>
          </p:txBody>
        </p:sp>
        <p:sp>
          <p:nvSpPr>
            <p:cNvPr id="79" name="object 79"/>
            <p:cNvSpPr/>
            <p:nvPr/>
          </p:nvSpPr>
          <p:spPr>
            <a:xfrm>
              <a:off x="5032872" y="2005664"/>
              <a:ext cx="774" cy="37249"/>
            </a:xfrm>
            <a:custGeom>
              <a:avLst/>
              <a:gdLst/>
              <a:ahLst/>
              <a:cxnLst/>
              <a:rect l="l" t="t" r="r" b="b"/>
              <a:pathLst>
                <a:path w="774" h="37249">
                  <a:moveTo>
                    <a:pt x="0" y="37249"/>
                  </a:moveTo>
                  <a:lnTo>
                    <a:pt x="508" y="31419"/>
                  </a:lnTo>
                  <a:lnTo>
                    <a:pt x="774" y="25323"/>
                  </a:lnTo>
                  <a:lnTo>
                    <a:pt x="774" y="18986"/>
                  </a:lnTo>
                  <a:lnTo>
                    <a:pt x="774" y="0"/>
                  </a:lnTo>
                </a:path>
              </a:pathLst>
            </a:custGeom>
            <a:ln w="12700">
              <a:solidFill>
                <a:srgbClr val="00C0F3"/>
              </a:solidFill>
            </a:ln>
          </p:spPr>
          <p:txBody>
            <a:bodyPr wrap="square" lIns="0" tIns="0" rIns="0" bIns="0" rtlCol="0">
              <a:noAutofit/>
            </a:bodyPr>
            <a:lstStyle/>
            <a:p>
              <a:endParaRPr/>
            </a:p>
          </p:txBody>
        </p:sp>
        <p:sp>
          <p:nvSpPr>
            <p:cNvPr id="80" name="object 80"/>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81" name="object 81"/>
            <p:cNvSpPr/>
            <p:nvPr/>
          </p:nvSpPr>
          <p:spPr>
            <a:xfrm>
              <a:off x="5032123" y="1184532"/>
              <a:ext cx="1524" cy="37198"/>
            </a:xfrm>
            <a:custGeom>
              <a:avLst/>
              <a:gdLst/>
              <a:ahLst/>
              <a:cxnLst/>
              <a:rect l="l" t="t" r="r" b="b"/>
              <a:pathLst>
                <a:path w="1524" h="37198">
                  <a:moveTo>
                    <a:pt x="1524" y="37198"/>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82" name="object 82"/>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83" name="object 83"/>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84" name="object 84"/>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56" name="object 56"/>
            <p:cNvSpPr/>
            <p:nvPr/>
          </p:nvSpPr>
          <p:spPr>
            <a:xfrm>
              <a:off x="1179700" y="5063107"/>
              <a:ext cx="0" cy="1979955"/>
            </a:xfrm>
            <a:custGeom>
              <a:avLst/>
              <a:gdLst/>
              <a:ahLst/>
              <a:cxnLst/>
              <a:rect l="l" t="t" r="r" b="b"/>
              <a:pathLst>
                <a:path h="1979955">
                  <a:moveTo>
                    <a:pt x="0" y="0"/>
                  </a:moveTo>
                  <a:lnTo>
                    <a:pt x="0" y="1979955"/>
                  </a:lnTo>
                </a:path>
              </a:pathLst>
            </a:custGeom>
            <a:ln w="38100">
              <a:solidFill>
                <a:srgbClr val="00ADEF"/>
              </a:solidFill>
            </a:ln>
          </p:spPr>
          <p:txBody>
            <a:bodyPr wrap="square" lIns="0" tIns="0" rIns="0" bIns="0" rtlCol="0">
              <a:noAutofit/>
            </a:bodyPr>
            <a:lstStyle/>
            <a:p>
              <a:endParaRPr/>
            </a:p>
          </p:txBody>
        </p:sp>
        <p:sp>
          <p:nvSpPr>
            <p:cNvPr id="57" name="object 57"/>
            <p:cNvSpPr/>
            <p:nvPr/>
          </p:nvSpPr>
          <p:spPr>
            <a:xfrm>
              <a:off x="574078" y="4468588"/>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58" name="object 58"/>
            <p:cNvSpPr/>
            <p:nvPr/>
          </p:nvSpPr>
          <p:spPr>
            <a:xfrm>
              <a:off x="560113" y="4454826"/>
              <a:ext cx="1239023" cy="733953"/>
            </a:xfrm>
            <a:prstGeom prst="rect">
              <a:avLst/>
            </a:prstGeom>
            <a:blipFill>
              <a:blip r:embed="rId2" cstate="print"/>
              <a:stretch>
                <a:fillRect/>
              </a:stretch>
            </a:blipFill>
          </p:spPr>
          <p:txBody>
            <a:bodyPr wrap="square" lIns="0" tIns="0" rIns="0" bIns="0" rtlCol="0">
              <a:noAutofit/>
            </a:bodyPr>
            <a:lstStyle/>
            <a:p>
              <a:endParaRPr/>
            </a:p>
          </p:txBody>
        </p:sp>
        <p:sp>
          <p:nvSpPr>
            <p:cNvPr id="59" name="object 59"/>
            <p:cNvSpPr/>
            <p:nvPr/>
          </p:nvSpPr>
          <p:spPr>
            <a:xfrm>
              <a:off x="574050" y="4468588"/>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60" name="object 60"/>
            <p:cNvSpPr/>
            <p:nvPr/>
          </p:nvSpPr>
          <p:spPr>
            <a:xfrm>
              <a:off x="574078" y="598480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61" name="object 61"/>
            <p:cNvSpPr/>
            <p:nvPr/>
          </p:nvSpPr>
          <p:spPr>
            <a:xfrm>
              <a:off x="561350" y="5970941"/>
              <a:ext cx="1238089" cy="734062"/>
            </a:xfrm>
            <a:prstGeom prst="rect">
              <a:avLst/>
            </a:prstGeom>
            <a:blipFill>
              <a:blip r:embed="rId3" cstate="print"/>
              <a:stretch>
                <a:fillRect/>
              </a:stretch>
            </a:blipFill>
          </p:spPr>
          <p:txBody>
            <a:bodyPr wrap="square" lIns="0" tIns="0" rIns="0" bIns="0" rtlCol="0">
              <a:noAutofit/>
            </a:bodyPr>
            <a:lstStyle/>
            <a:p>
              <a:endParaRPr/>
            </a:p>
          </p:txBody>
        </p:sp>
        <p:sp>
          <p:nvSpPr>
            <p:cNvPr id="62" name="object 62"/>
            <p:cNvSpPr/>
            <p:nvPr/>
          </p:nvSpPr>
          <p:spPr>
            <a:xfrm>
              <a:off x="574050" y="598480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63" name="object 63"/>
            <p:cNvSpPr/>
            <p:nvPr/>
          </p:nvSpPr>
          <p:spPr>
            <a:xfrm>
              <a:off x="574078" y="5226719"/>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64" name="object 64"/>
            <p:cNvSpPr/>
            <p:nvPr/>
          </p:nvSpPr>
          <p:spPr>
            <a:xfrm>
              <a:off x="560077" y="5213345"/>
              <a:ext cx="1237987" cy="734325"/>
            </a:xfrm>
            <a:prstGeom prst="rect">
              <a:avLst/>
            </a:prstGeom>
            <a:blipFill>
              <a:blip r:embed="rId4" cstate="print"/>
              <a:stretch>
                <a:fillRect/>
              </a:stretch>
            </a:blipFill>
          </p:spPr>
          <p:txBody>
            <a:bodyPr wrap="square" lIns="0" tIns="0" rIns="0" bIns="0" rtlCol="0">
              <a:noAutofit/>
            </a:bodyPr>
            <a:lstStyle/>
            <a:p>
              <a:endParaRPr/>
            </a:p>
          </p:txBody>
        </p:sp>
        <p:sp>
          <p:nvSpPr>
            <p:cNvPr id="65" name="object 65"/>
            <p:cNvSpPr/>
            <p:nvPr/>
          </p:nvSpPr>
          <p:spPr>
            <a:xfrm>
              <a:off x="574050" y="5226719"/>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66" name="object 66"/>
            <p:cNvSpPr/>
            <p:nvPr/>
          </p:nvSpPr>
          <p:spPr>
            <a:xfrm>
              <a:off x="574078" y="674293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67" name="object 67"/>
            <p:cNvSpPr/>
            <p:nvPr/>
          </p:nvSpPr>
          <p:spPr>
            <a:xfrm>
              <a:off x="560646" y="6729533"/>
              <a:ext cx="1238545" cy="733565"/>
            </a:xfrm>
            <a:prstGeom prst="rect">
              <a:avLst/>
            </a:prstGeom>
            <a:blipFill>
              <a:blip r:embed="rId5" cstate="print"/>
              <a:stretch>
                <a:fillRect/>
              </a:stretch>
            </a:blipFill>
          </p:spPr>
          <p:txBody>
            <a:bodyPr wrap="square" lIns="0" tIns="0" rIns="0" bIns="0" rtlCol="0">
              <a:noAutofit/>
            </a:bodyPr>
            <a:lstStyle/>
            <a:p>
              <a:endParaRPr/>
            </a:p>
          </p:txBody>
        </p:sp>
        <p:sp>
          <p:nvSpPr>
            <p:cNvPr id="68" name="object 68"/>
            <p:cNvSpPr/>
            <p:nvPr/>
          </p:nvSpPr>
          <p:spPr>
            <a:xfrm>
              <a:off x="574050" y="674293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39" name="object 39"/>
            <p:cNvSpPr/>
            <p:nvPr/>
          </p:nvSpPr>
          <p:spPr>
            <a:xfrm>
              <a:off x="2703700" y="5063107"/>
              <a:ext cx="0" cy="1979955"/>
            </a:xfrm>
            <a:custGeom>
              <a:avLst/>
              <a:gdLst/>
              <a:ahLst/>
              <a:cxnLst/>
              <a:rect l="l" t="t" r="r" b="b"/>
              <a:pathLst>
                <a:path h="1979955">
                  <a:moveTo>
                    <a:pt x="0" y="0"/>
                  </a:moveTo>
                  <a:lnTo>
                    <a:pt x="0" y="1979955"/>
                  </a:lnTo>
                </a:path>
              </a:pathLst>
            </a:custGeom>
            <a:ln w="38100">
              <a:solidFill>
                <a:srgbClr val="00ADEF"/>
              </a:solidFill>
            </a:ln>
          </p:spPr>
          <p:txBody>
            <a:bodyPr wrap="square" lIns="0" tIns="0" rIns="0" bIns="0" rtlCol="0">
              <a:noAutofit/>
            </a:bodyPr>
            <a:lstStyle/>
            <a:p>
              <a:endParaRPr/>
            </a:p>
          </p:txBody>
        </p:sp>
        <p:sp>
          <p:nvSpPr>
            <p:cNvPr id="40" name="object 40"/>
            <p:cNvSpPr/>
            <p:nvPr/>
          </p:nvSpPr>
          <p:spPr>
            <a:xfrm>
              <a:off x="2079978" y="4468588"/>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41" name="object 41"/>
            <p:cNvSpPr/>
            <p:nvPr/>
          </p:nvSpPr>
          <p:spPr>
            <a:xfrm>
              <a:off x="2079950" y="4468588"/>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42" name="object 42"/>
            <p:cNvSpPr/>
            <p:nvPr/>
          </p:nvSpPr>
          <p:spPr>
            <a:xfrm>
              <a:off x="2079978" y="598480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43" name="object 43"/>
            <p:cNvSpPr/>
            <p:nvPr/>
          </p:nvSpPr>
          <p:spPr>
            <a:xfrm>
              <a:off x="2079950" y="598480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44" name="object 44"/>
            <p:cNvSpPr/>
            <p:nvPr/>
          </p:nvSpPr>
          <p:spPr>
            <a:xfrm>
              <a:off x="2079978" y="5226719"/>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45" name="object 45"/>
            <p:cNvSpPr/>
            <p:nvPr/>
          </p:nvSpPr>
          <p:spPr>
            <a:xfrm>
              <a:off x="2079950" y="5226719"/>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46" name="object 46"/>
            <p:cNvSpPr/>
            <p:nvPr/>
          </p:nvSpPr>
          <p:spPr>
            <a:xfrm>
              <a:off x="2079978" y="674293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47" name="object 47"/>
            <p:cNvSpPr/>
            <p:nvPr/>
          </p:nvSpPr>
          <p:spPr>
            <a:xfrm>
              <a:off x="2079950" y="674293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48" name="object 48"/>
            <p:cNvSpPr/>
            <p:nvPr/>
          </p:nvSpPr>
          <p:spPr>
            <a:xfrm>
              <a:off x="1841868" y="4850479"/>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49" name="object 49"/>
            <p:cNvSpPr/>
            <p:nvPr/>
          </p:nvSpPr>
          <p:spPr>
            <a:xfrm>
              <a:off x="1990625" y="4792290"/>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50" name="object 50"/>
            <p:cNvSpPr/>
            <p:nvPr/>
          </p:nvSpPr>
          <p:spPr>
            <a:xfrm>
              <a:off x="1841868" y="6358159"/>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51" name="object 51"/>
            <p:cNvSpPr/>
            <p:nvPr/>
          </p:nvSpPr>
          <p:spPr>
            <a:xfrm>
              <a:off x="1990625" y="6299993"/>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52" name="object 52"/>
            <p:cNvSpPr/>
            <p:nvPr/>
          </p:nvSpPr>
          <p:spPr>
            <a:xfrm>
              <a:off x="1841868" y="5576970"/>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53" name="object 53"/>
            <p:cNvSpPr/>
            <p:nvPr/>
          </p:nvSpPr>
          <p:spPr>
            <a:xfrm>
              <a:off x="1990625" y="5518795"/>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54" name="object 54"/>
            <p:cNvSpPr/>
            <p:nvPr/>
          </p:nvSpPr>
          <p:spPr>
            <a:xfrm>
              <a:off x="1841868" y="7084637"/>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55" name="object 55"/>
            <p:cNvSpPr/>
            <p:nvPr/>
          </p:nvSpPr>
          <p:spPr>
            <a:xfrm>
              <a:off x="1990625" y="7026498"/>
              <a:ext cx="58191" cy="116332"/>
            </a:xfrm>
            <a:custGeom>
              <a:avLst/>
              <a:gdLst/>
              <a:ahLst/>
              <a:cxnLst/>
              <a:rect l="l" t="t" r="r" b="b"/>
              <a:pathLst>
                <a:path w="58191" h="116331">
                  <a:moveTo>
                    <a:pt x="58191" y="58191"/>
                  </a:moveTo>
                  <a:lnTo>
                    <a:pt x="0" y="0"/>
                  </a:lnTo>
                  <a:lnTo>
                    <a:pt x="50" y="116332"/>
                  </a:lnTo>
                  <a:lnTo>
                    <a:pt x="58191" y="58191"/>
                  </a:lnTo>
                  <a:close/>
                </a:path>
              </a:pathLst>
            </a:custGeom>
            <a:solidFill>
              <a:srgbClr val="00ADEF"/>
            </a:solidFill>
          </p:spPr>
          <p:txBody>
            <a:bodyPr wrap="square" lIns="0" tIns="0" rIns="0" bIns="0" rtlCol="0">
              <a:noAutofit/>
            </a:bodyPr>
            <a:lstStyle/>
            <a:p>
              <a:endParaRPr/>
            </a:p>
          </p:txBody>
        </p:sp>
        <p:sp>
          <p:nvSpPr>
            <p:cNvPr id="30" name="object 30"/>
            <p:cNvSpPr/>
            <p:nvPr/>
          </p:nvSpPr>
          <p:spPr>
            <a:xfrm>
              <a:off x="4227700" y="5063107"/>
              <a:ext cx="0" cy="1979955"/>
            </a:xfrm>
            <a:custGeom>
              <a:avLst/>
              <a:gdLst/>
              <a:ahLst/>
              <a:cxnLst/>
              <a:rect l="l" t="t" r="r" b="b"/>
              <a:pathLst>
                <a:path h="1979955">
                  <a:moveTo>
                    <a:pt x="0" y="0"/>
                  </a:moveTo>
                  <a:lnTo>
                    <a:pt x="0" y="1979955"/>
                  </a:lnTo>
                </a:path>
              </a:pathLst>
            </a:custGeom>
            <a:ln w="38100">
              <a:solidFill>
                <a:srgbClr val="00ADEF"/>
              </a:solidFill>
            </a:ln>
          </p:spPr>
          <p:txBody>
            <a:bodyPr wrap="square" lIns="0" tIns="0" rIns="0" bIns="0" rtlCol="0">
              <a:noAutofit/>
            </a:bodyPr>
            <a:lstStyle/>
            <a:p>
              <a:endParaRPr/>
            </a:p>
          </p:txBody>
        </p:sp>
        <p:sp>
          <p:nvSpPr>
            <p:cNvPr id="31" name="object 31"/>
            <p:cNvSpPr/>
            <p:nvPr/>
          </p:nvSpPr>
          <p:spPr>
            <a:xfrm>
              <a:off x="3585878" y="4468588"/>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3585850" y="4468588"/>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33" name="object 33"/>
            <p:cNvSpPr/>
            <p:nvPr/>
          </p:nvSpPr>
          <p:spPr>
            <a:xfrm>
              <a:off x="3585878" y="598480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3585850" y="598480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400"/>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400"/>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35" name="object 35"/>
            <p:cNvSpPr/>
            <p:nvPr/>
          </p:nvSpPr>
          <p:spPr>
            <a:xfrm>
              <a:off x="3585878" y="5226719"/>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36" name="object 36"/>
            <p:cNvSpPr/>
            <p:nvPr/>
          </p:nvSpPr>
          <p:spPr>
            <a:xfrm>
              <a:off x="3585850" y="5226719"/>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37" name="object 37"/>
            <p:cNvSpPr/>
            <p:nvPr/>
          </p:nvSpPr>
          <p:spPr>
            <a:xfrm>
              <a:off x="3585878" y="6742930"/>
              <a:ext cx="1211243" cy="707247"/>
            </a:xfrm>
            <a:custGeom>
              <a:avLst/>
              <a:gdLst/>
              <a:ahLst/>
              <a:cxnLst/>
              <a:rect l="l" t="t" r="r" b="b"/>
              <a:pathLst>
                <a:path w="1211243" h="707247">
                  <a:moveTo>
                    <a:pt x="152371" y="0"/>
                  </a:moveTo>
                  <a:lnTo>
                    <a:pt x="104590" y="249"/>
                  </a:lnTo>
                  <a:lnTo>
                    <a:pt x="53457" y="3897"/>
                  </a:lnTo>
                  <a:lnTo>
                    <a:pt x="15760" y="22731"/>
                  </a:lnTo>
                  <a:lnTo>
                    <a:pt x="1923" y="68505"/>
                  </a:lnTo>
                  <a:lnTo>
                    <a:pt x="0" y="127719"/>
                  </a:lnTo>
                  <a:lnTo>
                    <a:pt x="2" y="580260"/>
                  </a:lnTo>
                  <a:lnTo>
                    <a:pt x="813" y="622252"/>
                  </a:lnTo>
                  <a:lnTo>
                    <a:pt x="6706" y="666105"/>
                  </a:lnTo>
                  <a:lnTo>
                    <a:pt x="31152" y="696714"/>
                  </a:lnTo>
                  <a:lnTo>
                    <a:pt x="68477" y="705323"/>
                  </a:lnTo>
                  <a:lnTo>
                    <a:pt x="127690" y="707247"/>
                  </a:lnTo>
                  <a:lnTo>
                    <a:pt x="1084256" y="707244"/>
                  </a:lnTo>
                  <a:lnTo>
                    <a:pt x="1126248" y="706433"/>
                  </a:lnTo>
                  <a:lnTo>
                    <a:pt x="1170101" y="700540"/>
                  </a:lnTo>
                  <a:lnTo>
                    <a:pt x="1200711" y="676094"/>
                  </a:lnTo>
                  <a:lnTo>
                    <a:pt x="1209320" y="638770"/>
                  </a:lnTo>
                  <a:lnTo>
                    <a:pt x="1211243" y="579556"/>
                  </a:lnTo>
                  <a:lnTo>
                    <a:pt x="1211240" y="127015"/>
                  </a:lnTo>
                  <a:lnTo>
                    <a:pt x="1210430" y="85023"/>
                  </a:lnTo>
                  <a:lnTo>
                    <a:pt x="1204536" y="41170"/>
                  </a:lnTo>
                  <a:lnTo>
                    <a:pt x="1180090" y="10560"/>
                  </a:lnTo>
                  <a:lnTo>
                    <a:pt x="1142766" y="1951"/>
                  </a:lnTo>
                  <a:lnTo>
                    <a:pt x="1083552" y="28"/>
                  </a:lnTo>
                  <a:lnTo>
                    <a:pt x="152371" y="0"/>
                  </a:lnTo>
                  <a:close/>
                </a:path>
              </a:pathLst>
            </a:custGeom>
            <a:solidFill>
              <a:srgbClr val="FFFFFF"/>
            </a:solidFill>
          </p:spPr>
          <p:txBody>
            <a:bodyPr wrap="square" lIns="0" tIns="0" rIns="0" bIns="0" rtlCol="0">
              <a:noAutofit/>
            </a:bodyPr>
            <a:lstStyle/>
            <a:p>
              <a:endParaRPr/>
            </a:p>
          </p:txBody>
        </p:sp>
        <p:sp>
          <p:nvSpPr>
            <p:cNvPr id="38" name="object 38"/>
            <p:cNvSpPr/>
            <p:nvPr/>
          </p:nvSpPr>
          <p:spPr>
            <a:xfrm>
              <a:off x="3585850" y="6742930"/>
              <a:ext cx="1211300" cy="707275"/>
            </a:xfrm>
            <a:custGeom>
              <a:avLst/>
              <a:gdLst/>
              <a:ahLst/>
              <a:cxnLst/>
              <a:rect l="l" t="t" r="r" b="b"/>
              <a:pathLst>
                <a:path w="1211300" h="707275">
                  <a:moveTo>
                    <a:pt x="152400" y="0"/>
                  </a:moveTo>
                  <a:lnTo>
                    <a:pt x="104619" y="249"/>
                  </a:lnTo>
                  <a:lnTo>
                    <a:pt x="53485" y="3897"/>
                  </a:lnTo>
                  <a:lnTo>
                    <a:pt x="15789" y="22731"/>
                  </a:lnTo>
                  <a:lnTo>
                    <a:pt x="1951" y="68505"/>
                  </a:lnTo>
                  <a:lnTo>
                    <a:pt x="28" y="127719"/>
                  </a:lnTo>
                  <a:lnTo>
                    <a:pt x="0" y="152399"/>
                  </a:lnTo>
                  <a:lnTo>
                    <a:pt x="0" y="554875"/>
                  </a:lnTo>
                  <a:lnTo>
                    <a:pt x="249" y="602656"/>
                  </a:lnTo>
                  <a:lnTo>
                    <a:pt x="3897" y="653789"/>
                  </a:lnTo>
                  <a:lnTo>
                    <a:pt x="22731" y="691486"/>
                  </a:lnTo>
                  <a:lnTo>
                    <a:pt x="68505" y="705323"/>
                  </a:lnTo>
                  <a:lnTo>
                    <a:pt x="127719" y="707247"/>
                  </a:lnTo>
                  <a:lnTo>
                    <a:pt x="152400" y="707275"/>
                  </a:lnTo>
                  <a:lnTo>
                    <a:pt x="1058900" y="707275"/>
                  </a:lnTo>
                  <a:lnTo>
                    <a:pt x="1106681" y="707026"/>
                  </a:lnTo>
                  <a:lnTo>
                    <a:pt x="1157814" y="703378"/>
                  </a:lnTo>
                  <a:lnTo>
                    <a:pt x="1195511" y="684544"/>
                  </a:lnTo>
                  <a:lnTo>
                    <a:pt x="1209348" y="638770"/>
                  </a:lnTo>
                  <a:lnTo>
                    <a:pt x="1211272" y="579556"/>
                  </a:lnTo>
                  <a:lnTo>
                    <a:pt x="1211300" y="554875"/>
                  </a:lnTo>
                  <a:lnTo>
                    <a:pt x="1211300" y="152399"/>
                  </a:lnTo>
                  <a:lnTo>
                    <a:pt x="1211051" y="104619"/>
                  </a:lnTo>
                  <a:lnTo>
                    <a:pt x="1207402" y="53485"/>
                  </a:lnTo>
                  <a:lnTo>
                    <a:pt x="1188569" y="15789"/>
                  </a:lnTo>
                  <a:lnTo>
                    <a:pt x="1142794" y="1951"/>
                  </a:lnTo>
                  <a:lnTo>
                    <a:pt x="1083581" y="28"/>
                  </a:lnTo>
                  <a:lnTo>
                    <a:pt x="1058900" y="0"/>
                  </a:lnTo>
                  <a:lnTo>
                    <a:pt x="152400" y="0"/>
                  </a:lnTo>
                  <a:close/>
                </a:path>
              </a:pathLst>
            </a:custGeom>
            <a:ln w="12700">
              <a:solidFill>
                <a:srgbClr val="8DD7F7"/>
              </a:solidFill>
            </a:ln>
          </p:spPr>
          <p:txBody>
            <a:bodyPr wrap="square" lIns="0" tIns="0" rIns="0" bIns="0" rtlCol="0">
              <a:noAutofit/>
            </a:bodyPr>
            <a:lstStyle/>
            <a:p>
              <a:endParaRPr/>
            </a:p>
          </p:txBody>
        </p:sp>
        <p:sp>
          <p:nvSpPr>
            <p:cNvPr id="28" name="object 28"/>
            <p:cNvSpPr/>
            <p:nvPr/>
          </p:nvSpPr>
          <p:spPr>
            <a:xfrm>
              <a:off x="3335058" y="4850479"/>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29" name="object 29"/>
            <p:cNvSpPr/>
            <p:nvPr/>
          </p:nvSpPr>
          <p:spPr>
            <a:xfrm>
              <a:off x="3483843" y="4792290"/>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26" name="object 26"/>
            <p:cNvSpPr/>
            <p:nvPr/>
          </p:nvSpPr>
          <p:spPr>
            <a:xfrm>
              <a:off x="3335058" y="6358159"/>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27" name="object 27"/>
            <p:cNvSpPr/>
            <p:nvPr/>
          </p:nvSpPr>
          <p:spPr>
            <a:xfrm>
              <a:off x="3483843" y="6299993"/>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24" name="object 24"/>
            <p:cNvSpPr/>
            <p:nvPr/>
          </p:nvSpPr>
          <p:spPr>
            <a:xfrm>
              <a:off x="3335058" y="5576970"/>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25" name="object 25"/>
            <p:cNvSpPr/>
            <p:nvPr/>
          </p:nvSpPr>
          <p:spPr>
            <a:xfrm>
              <a:off x="3483843" y="5518795"/>
              <a:ext cx="58191" cy="116332"/>
            </a:xfrm>
            <a:custGeom>
              <a:avLst/>
              <a:gdLst/>
              <a:ahLst/>
              <a:cxnLst/>
              <a:rect l="l" t="t" r="r" b="b"/>
              <a:pathLst>
                <a:path w="58191" h="116332">
                  <a:moveTo>
                    <a:pt x="58191" y="58191"/>
                  </a:moveTo>
                  <a:lnTo>
                    <a:pt x="0" y="0"/>
                  </a:lnTo>
                  <a:lnTo>
                    <a:pt x="50" y="116331"/>
                  </a:lnTo>
                  <a:lnTo>
                    <a:pt x="58191" y="58191"/>
                  </a:lnTo>
                  <a:close/>
                </a:path>
              </a:pathLst>
            </a:custGeom>
            <a:solidFill>
              <a:srgbClr val="00ADEF"/>
            </a:solidFill>
          </p:spPr>
          <p:txBody>
            <a:bodyPr wrap="square" lIns="0" tIns="0" rIns="0" bIns="0" rtlCol="0">
              <a:noAutofit/>
            </a:bodyPr>
            <a:lstStyle/>
            <a:p>
              <a:endParaRPr/>
            </a:p>
          </p:txBody>
        </p:sp>
        <p:sp>
          <p:nvSpPr>
            <p:cNvPr id="22" name="object 22"/>
            <p:cNvSpPr/>
            <p:nvPr/>
          </p:nvSpPr>
          <p:spPr>
            <a:xfrm>
              <a:off x="3335058" y="7084637"/>
              <a:ext cx="148805" cy="0"/>
            </a:xfrm>
            <a:custGeom>
              <a:avLst/>
              <a:gdLst/>
              <a:ahLst/>
              <a:cxnLst/>
              <a:rect l="l" t="t" r="r" b="b"/>
              <a:pathLst>
                <a:path w="148805">
                  <a:moveTo>
                    <a:pt x="0" y="0"/>
                  </a:moveTo>
                  <a:lnTo>
                    <a:pt x="148805" y="0"/>
                  </a:lnTo>
                </a:path>
              </a:pathLst>
            </a:custGeom>
            <a:ln w="39662">
              <a:solidFill>
                <a:srgbClr val="00ADEF"/>
              </a:solidFill>
            </a:ln>
          </p:spPr>
          <p:txBody>
            <a:bodyPr wrap="square" lIns="0" tIns="0" rIns="0" bIns="0" rtlCol="0">
              <a:noAutofit/>
            </a:bodyPr>
            <a:lstStyle/>
            <a:p>
              <a:endParaRPr/>
            </a:p>
          </p:txBody>
        </p:sp>
        <p:sp>
          <p:nvSpPr>
            <p:cNvPr id="23" name="object 23"/>
            <p:cNvSpPr/>
            <p:nvPr/>
          </p:nvSpPr>
          <p:spPr>
            <a:xfrm>
              <a:off x="3483843" y="7026498"/>
              <a:ext cx="58191" cy="116332"/>
            </a:xfrm>
            <a:custGeom>
              <a:avLst/>
              <a:gdLst/>
              <a:ahLst/>
              <a:cxnLst/>
              <a:rect l="l" t="t" r="r" b="b"/>
              <a:pathLst>
                <a:path w="58191" h="116331">
                  <a:moveTo>
                    <a:pt x="58191" y="58191"/>
                  </a:moveTo>
                  <a:lnTo>
                    <a:pt x="0" y="0"/>
                  </a:lnTo>
                  <a:lnTo>
                    <a:pt x="50" y="116332"/>
                  </a:lnTo>
                  <a:lnTo>
                    <a:pt x="58191" y="58191"/>
                  </a:lnTo>
                  <a:close/>
                </a:path>
              </a:pathLst>
            </a:custGeom>
            <a:solidFill>
              <a:srgbClr val="00ADEF"/>
            </a:solidFill>
          </p:spPr>
          <p:txBody>
            <a:bodyPr wrap="square" lIns="0" tIns="0" rIns="0" bIns="0" rtlCol="0">
              <a:noAutofit/>
            </a:bodyPr>
            <a:lstStyle/>
            <a:p>
              <a:endParaRPr/>
            </a:p>
          </p:txBody>
        </p:sp>
        <p:sp>
          <p:nvSpPr>
            <p:cNvPr id="19" name="object 19"/>
            <p:cNvSpPr txBox="1"/>
            <p:nvPr/>
          </p:nvSpPr>
          <p:spPr>
            <a:xfrm>
              <a:off x="488100" y="1104900"/>
              <a:ext cx="4389247" cy="304800"/>
            </a:xfrm>
            <a:prstGeom prst="rect">
              <a:avLst/>
            </a:prstGeom>
          </p:spPr>
          <p:txBody>
            <a:bodyPr wrap="square" lIns="0" tIns="7302" rIns="0" bIns="0" rtlCol="0">
              <a:noAutofit/>
            </a:bodyPr>
            <a:lstStyle/>
            <a:p>
              <a:pPr marL="12700" algn="just"/>
              <a:r>
                <a:rPr lang="es-ES" sz="1000" dirty="0">
                  <a:latin typeface="Malgun Gothic" panose="020B0503020000020004" pitchFamily="34" charset="-127"/>
                  <a:ea typeface="Malgun Gothic" panose="020B0503020000020004" pitchFamily="34" charset="-127"/>
                  <a:cs typeface="Malgun Gothic"/>
                </a:rPr>
                <a:t>Mas el que fue sembrado en buena tierra, éste es el que oye y entiende la palabra, y da fruto; y produce a ciento, a sesenta, y a treinta por uno.</a:t>
              </a:r>
              <a:r>
                <a:rPr sz="1000" dirty="0">
                  <a:latin typeface="Malgun Gothic" panose="020B0503020000020004" pitchFamily="34" charset="-127"/>
                  <a:ea typeface="Malgun Gothic" panose="020B0503020000020004" pitchFamily="34" charset="-127"/>
                  <a:cs typeface="Malgun Gothic"/>
                </a:rPr>
                <a:t> </a:t>
              </a:r>
              <a:r>
                <a:rPr lang="es-ES" sz="1000" dirty="0">
                  <a:latin typeface="Malgun Gothic" panose="020B0503020000020004" pitchFamily="34" charset="-127"/>
                  <a:ea typeface="Malgun Gothic" panose="020B0503020000020004" pitchFamily="34" charset="-127"/>
                  <a:cs typeface="Malgun Gothic"/>
                </a:rPr>
                <a:t>  </a:t>
              </a:r>
              <a:r>
                <a:rPr sz="1000" dirty="0">
                  <a:latin typeface="Malgun Gothic" panose="020B0503020000020004" pitchFamily="34" charset="-127"/>
                  <a:ea typeface="Malgun Gothic" panose="020B0503020000020004" pitchFamily="34" charset="-127"/>
                  <a:cs typeface="Malgun Gothic"/>
                </a:rPr>
                <a:t>(</a:t>
              </a:r>
              <a:r>
                <a:rPr lang="es-ES" sz="1000" dirty="0">
                  <a:latin typeface="Malgun Gothic" panose="020B0503020000020004" pitchFamily="34" charset="-127"/>
                  <a:ea typeface="Malgun Gothic" panose="020B0503020000020004" pitchFamily="34" charset="-127"/>
                  <a:cs typeface="Malgun Gothic"/>
                </a:rPr>
                <a:t>Mt</a:t>
              </a:r>
              <a:r>
                <a:rPr sz="1000" dirty="0">
                  <a:latin typeface="Malgun Gothic" panose="020B0503020000020004" pitchFamily="34" charset="-127"/>
                  <a:ea typeface="Malgun Gothic" panose="020B0503020000020004" pitchFamily="34" charset="-127"/>
                  <a:cs typeface="Malgun Gothic"/>
                </a:rPr>
                <a:t> 13:23)</a:t>
              </a:r>
            </a:p>
          </p:txBody>
        </p:sp>
        <p:sp>
          <p:nvSpPr>
            <p:cNvPr id="18" name="object 18"/>
            <p:cNvSpPr txBox="1"/>
            <p:nvPr/>
          </p:nvSpPr>
          <p:spPr>
            <a:xfrm>
              <a:off x="488099" y="1614626"/>
              <a:ext cx="4387711" cy="482600"/>
            </a:xfrm>
            <a:prstGeom prst="rect">
              <a:avLst/>
            </a:prstGeom>
          </p:spPr>
          <p:txBody>
            <a:bodyPr wrap="square" lIns="0" tIns="7493" rIns="0" bIns="0" rtlCol="0">
              <a:noAutofit/>
            </a:bodyPr>
            <a:lstStyle/>
            <a:p>
              <a:pPr marL="12701" algn="just"/>
              <a:r>
                <a:rPr sz="1000" dirty="0">
                  <a:latin typeface="Malgun Gothic" panose="020B0503020000020004" pitchFamily="34" charset="-127"/>
                  <a:ea typeface="Malgun Gothic" panose="020B0503020000020004" pitchFamily="34" charset="-127"/>
                  <a:cs typeface="NanumBarunGothic"/>
                </a:rPr>
                <a:t>“</a:t>
              </a:r>
              <a:r>
                <a:rPr sz="1000" dirty="0">
                  <a:latin typeface="Malgun Gothic" panose="020B0503020000020004" pitchFamily="34" charset="-127"/>
                  <a:ea typeface="Malgun Gothic" panose="020B0503020000020004" pitchFamily="34" charset="-127"/>
                  <a:cs typeface="Malgun Gothic"/>
                </a:rPr>
                <a:t>But he who received seed on the good ground is he who hears the word</a:t>
              </a:r>
              <a:r>
                <a:rPr lang="es-ES" sz="1000" dirty="0">
                  <a:latin typeface="Malgun Gothic" panose="020B0503020000020004" pitchFamily="34" charset="-127"/>
                  <a:ea typeface="Malgun Gothic" panose="020B0503020000020004" pitchFamily="34" charset="-127"/>
                  <a:cs typeface="Malgun Gothic"/>
                </a:rPr>
                <a:t> </a:t>
              </a:r>
              <a:r>
                <a:rPr sz="1000" dirty="0">
                  <a:latin typeface="Malgun Gothic" panose="020B0503020000020004" pitchFamily="34" charset="-127"/>
                  <a:ea typeface="Malgun Gothic" panose="020B0503020000020004" pitchFamily="34" charset="-127"/>
                  <a:cs typeface="Malgun Gothic"/>
                </a:rPr>
                <a:t>and understands it, who indeed bears fruit and produces: some a hundredfold, some sixty, some thirty.</a:t>
              </a:r>
              <a:r>
                <a:rPr sz="1000" dirty="0">
                  <a:latin typeface="Malgun Gothic" panose="020B0503020000020004" pitchFamily="34" charset="-127"/>
                  <a:ea typeface="Malgun Gothic" panose="020B0503020000020004" pitchFamily="34" charset="-127"/>
                  <a:cs typeface="NanumBarunGothic"/>
                </a:rPr>
                <a:t>” </a:t>
              </a:r>
              <a:r>
                <a:rPr sz="1000" dirty="0">
                  <a:latin typeface="Malgun Gothic" panose="020B0503020000020004" pitchFamily="34" charset="-127"/>
                  <a:ea typeface="Malgun Gothic" panose="020B0503020000020004" pitchFamily="34" charset="-127"/>
                  <a:cs typeface="Malgun Gothic"/>
                </a:rPr>
                <a:t>(Mt 13:23)</a:t>
              </a:r>
            </a:p>
          </p:txBody>
        </p:sp>
        <p:sp>
          <p:nvSpPr>
            <p:cNvPr id="17" name="object 17"/>
            <p:cNvSpPr txBox="1"/>
            <p:nvPr/>
          </p:nvSpPr>
          <p:spPr>
            <a:xfrm>
              <a:off x="534179" y="2330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6" name="object 16"/>
            <p:cNvSpPr txBox="1"/>
            <p:nvPr/>
          </p:nvSpPr>
          <p:spPr>
            <a:xfrm>
              <a:off x="808099" y="2330563"/>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5" name="object 15"/>
            <p:cNvSpPr txBox="1"/>
            <p:nvPr/>
          </p:nvSpPr>
          <p:spPr>
            <a:xfrm>
              <a:off x="534179" y="26990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4" name="object 14"/>
            <p:cNvSpPr txBox="1"/>
            <p:nvPr/>
          </p:nvSpPr>
          <p:spPr>
            <a:xfrm>
              <a:off x="808098" y="2698864"/>
              <a:ext cx="3833751" cy="130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¿Cuáles son los frutos después de escuchar y comprender la Palabra?</a:t>
              </a:r>
            </a:p>
          </p:txBody>
        </p:sp>
        <p:sp>
          <p:nvSpPr>
            <p:cNvPr id="11" name="object 11"/>
            <p:cNvSpPr txBox="1"/>
            <p:nvPr/>
          </p:nvSpPr>
          <p:spPr>
            <a:xfrm>
              <a:off x="537780" y="3915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0" name="object 10"/>
            <p:cNvSpPr txBox="1"/>
            <p:nvPr/>
          </p:nvSpPr>
          <p:spPr>
            <a:xfrm>
              <a:off x="811700" y="3848100"/>
              <a:ext cx="4018584" cy="276860"/>
            </a:xfrm>
            <a:prstGeom prst="rect">
              <a:avLst/>
            </a:prstGeom>
          </p:spPr>
          <p:txBody>
            <a:bodyPr wrap="square" lIns="0" tIns="6635" rIns="0" bIns="0" rtlCol="0">
              <a:noAutofit/>
            </a:bodyPr>
            <a:lstStyle/>
            <a:p>
              <a:pPr marL="12700" algn="just"/>
              <a:r>
                <a:rPr lang="es-ES" sz="900" dirty="0">
                  <a:latin typeface="Malgun Gothic"/>
                  <a:cs typeface="Malgun Gothic"/>
                </a:rPr>
                <a:t>Mira la imagen de la palabra que hemos aprendido hoy y escribe un personaje bíblico relacionado con el estado de corazón de la persona relacionada con los cuatro tipos de tierras.</a:t>
              </a:r>
              <a:endParaRPr sz="900" dirty="0">
                <a:latin typeface="Malgun Gothic"/>
                <a:cs typeface="Malgun Gothic"/>
              </a:endParaRPr>
            </a:p>
          </p:txBody>
        </p:sp>
        <p:sp>
          <p:nvSpPr>
            <p:cNvPr id="9" name="object 9"/>
            <p:cNvSpPr txBox="1"/>
            <p:nvPr/>
          </p:nvSpPr>
          <p:spPr>
            <a:xfrm>
              <a:off x="560077" y="4306337"/>
              <a:ext cx="1225243" cy="141555"/>
            </a:xfrm>
            <a:prstGeom prst="rect">
              <a:avLst/>
            </a:prstGeom>
          </p:spPr>
          <p:txBody>
            <a:bodyPr wrap="square" lIns="0" tIns="6635" rIns="0" bIns="0" rtlCol="0">
              <a:noAutofit/>
            </a:bodyPr>
            <a:lstStyle/>
            <a:p>
              <a:pPr marL="12700" algn="ctr">
                <a:lnSpc>
                  <a:spcPts val="1045"/>
                </a:lnSpc>
              </a:pPr>
              <a:r>
                <a:rPr lang="es-ES" sz="900" dirty="0">
                  <a:latin typeface="Malgun Gothic"/>
                  <a:cs typeface="Malgun Gothic"/>
                </a:rPr>
                <a:t>Cuatro tipos de tierras</a:t>
              </a:r>
              <a:endParaRPr sz="900" dirty="0">
                <a:latin typeface="Malgun Gothic"/>
                <a:cs typeface="Malgun Gothic"/>
              </a:endParaRPr>
            </a:p>
          </p:txBody>
        </p:sp>
        <p:sp>
          <p:nvSpPr>
            <p:cNvPr id="8" name="object 8"/>
            <p:cNvSpPr txBox="1"/>
            <p:nvPr/>
          </p:nvSpPr>
          <p:spPr>
            <a:xfrm>
              <a:off x="2079950" y="4306336"/>
              <a:ext cx="1211243" cy="156810"/>
            </a:xfrm>
            <a:prstGeom prst="rect">
              <a:avLst/>
            </a:prstGeom>
          </p:spPr>
          <p:txBody>
            <a:bodyPr wrap="square" lIns="0" tIns="6635" rIns="0" bIns="0" rtlCol="0">
              <a:noAutofit/>
            </a:bodyPr>
            <a:lstStyle/>
            <a:p>
              <a:pPr marL="12700" algn="ctr">
                <a:lnSpc>
                  <a:spcPts val="1045"/>
                </a:lnSpc>
              </a:pPr>
              <a:r>
                <a:rPr lang="es-ES" sz="900" dirty="0">
                  <a:latin typeface="Malgun Gothic"/>
                  <a:cs typeface="Malgun Gothic"/>
                </a:rPr>
                <a:t>El estado de corazón</a:t>
              </a:r>
              <a:endParaRPr sz="900" dirty="0">
                <a:latin typeface="Malgun Gothic"/>
                <a:cs typeface="Malgun Gothic"/>
              </a:endParaRPr>
            </a:p>
          </p:txBody>
        </p:sp>
        <p:sp>
          <p:nvSpPr>
            <p:cNvPr id="7" name="object 7"/>
            <p:cNvSpPr txBox="1"/>
            <p:nvPr/>
          </p:nvSpPr>
          <p:spPr>
            <a:xfrm>
              <a:off x="3585824" y="4306336"/>
              <a:ext cx="1211242" cy="148490"/>
            </a:xfrm>
            <a:prstGeom prst="rect">
              <a:avLst/>
            </a:prstGeom>
          </p:spPr>
          <p:txBody>
            <a:bodyPr wrap="square" lIns="0" tIns="6635" rIns="0" bIns="0" rtlCol="0">
              <a:noAutofit/>
            </a:bodyPr>
            <a:lstStyle/>
            <a:p>
              <a:pPr marL="12700" algn="ctr">
                <a:lnSpc>
                  <a:spcPts val="1045"/>
                </a:lnSpc>
              </a:pPr>
              <a:r>
                <a:rPr lang="es-ES" sz="900" dirty="0">
                  <a:latin typeface="Malgun Gothic"/>
                  <a:cs typeface="Malgun Gothic"/>
                </a:rPr>
                <a:t>El personaje bíblico</a:t>
              </a:r>
              <a:endParaRPr sz="900" dirty="0">
                <a:latin typeface="Malgun Gothic"/>
                <a:cs typeface="Malgun Gothic"/>
              </a:endParaRPr>
            </a:p>
          </p:txBody>
        </p:sp>
        <p:sp>
          <p:nvSpPr>
            <p:cNvPr id="6" name="object 6"/>
            <p:cNvSpPr txBox="1"/>
            <p:nvPr/>
          </p:nvSpPr>
          <p:spPr>
            <a:xfrm>
              <a:off x="2182162" y="4562264"/>
              <a:ext cx="1011886" cy="495401"/>
            </a:xfrm>
            <a:prstGeom prst="rect">
              <a:avLst/>
            </a:prstGeom>
          </p:spPr>
          <p:txBody>
            <a:bodyPr wrap="square" lIns="0" tIns="6635" rIns="0" bIns="0" rtlCol="0">
              <a:noAutofit/>
            </a:bodyPr>
            <a:lstStyle/>
            <a:p>
              <a:pPr algn="ctr">
                <a:lnSpc>
                  <a:spcPts val="1045"/>
                </a:lnSpc>
              </a:pPr>
              <a:r>
                <a:rPr lang="es-ES" sz="900" dirty="0">
                  <a:latin typeface="Malgun Gothic"/>
                  <a:cs typeface="Malgun Gothic"/>
                </a:rPr>
                <a:t>Un estado duro que no quiere aceptar la Palabra en absoluto</a:t>
              </a:r>
            </a:p>
          </p:txBody>
        </p:sp>
        <p:sp>
          <p:nvSpPr>
            <p:cNvPr id="5" name="object 5"/>
            <p:cNvSpPr txBox="1"/>
            <p:nvPr/>
          </p:nvSpPr>
          <p:spPr>
            <a:xfrm>
              <a:off x="3652725" y="4686300"/>
              <a:ext cx="1094790" cy="139700"/>
            </a:xfrm>
            <a:prstGeom prst="rect">
              <a:avLst/>
            </a:prstGeom>
          </p:spPr>
          <p:txBody>
            <a:bodyPr wrap="square" lIns="0" tIns="6635" rIns="0" bIns="0" rtlCol="0">
              <a:noAutofit/>
            </a:bodyPr>
            <a:lstStyle/>
            <a:p>
              <a:pPr marL="12700" algn="ctr">
                <a:lnSpc>
                  <a:spcPts val="1045"/>
                </a:lnSpc>
              </a:pPr>
              <a:r>
                <a:rPr lang="es-ES" sz="900" dirty="0">
                  <a:latin typeface="Malgun Gothic"/>
                  <a:cs typeface="Malgun Gothic"/>
                </a:rPr>
                <a:t>El rey Faraón, </a:t>
              </a:r>
            </a:p>
            <a:p>
              <a:pPr marL="12700" algn="ctr">
                <a:lnSpc>
                  <a:spcPts val="1045"/>
                </a:lnSpc>
              </a:pPr>
              <a:r>
                <a:rPr lang="es-ES" sz="900" dirty="0">
                  <a:latin typeface="Malgun Gothic"/>
                  <a:cs typeface="Malgun Gothic"/>
                </a:rPr>
                <a:t>Los religiosos judíos</a:t>
              </a:r>
              <a:endParaRPr sz="900" dirty="0">
                <a:latin typeface="Malgun Gothic"/>
                <a:cs typeface="Malgun Gothic"/>
              </a:endParaRPr>
            </a:p>
          </p:txBody>
        </p:sp>
        <p:sp>
          <p:nvSpPr>
            <p:cNvPr id="4" name="object 4"/>
            <p:cNvSpPr txBox="1"/>
            <p:nvPr/>
          </p:nvSpPr>
          <p:spPr>
            <a:xfrm>
              <a:off x="175700" y="759419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82</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037345"/>
              <a:ext cx="4286643" cy="152400"/>
            </a:xfrm>
            <a:prstGeom prst="rect">
              <a:avLst/>
            </a:prstGeom>
          </p:spPr>
          <p:txBody>
            <a:bodyPr wrap="square" lIns="0" tIns="0" rIns="0" bIns="0" rtlCol="0">
              <a:noAutofit/>
            </a:bodyPr>
            <a:lstStyle/>
            <a:p>
              <a:pPr marL="25400">
                <a:lnSpc>
                  <a:spcPts val="1000"/>
                </a:lnSpc>
              </a:pPr>
              <a:endParaRPr sz="1000"/>
            </a:p>
          </p:txBody>
        </p:sp>
        <p:sp>
          <p:nvSpPr>
            <p:cNvPr id="104" name="object 11">
              <a:extLst>
                <a:ext uri="{FF2B5EF4-FFF2-40B4-BE49-F238E27FC236}">
                  <a16:creationId xmlns:a16="http://schemas.microsoft.com/office/drawing/2014/main" id="{C35B3D92-6BBD-461D-BEA1-E8FBB57A1FE6}"/>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106" name="object 11">
              <a:extLst>
                <a:ext uri="{FF2B5EF4-FFF2-40B4-BE49-F238E27FC236}">
                  <a16:creationId xmlns:a16="http://schemas.microsoft.com/office/drawing/2014/main" id="{3399A524-536B-4250-A8CF-C6140B89926F}"/>
                </a:ext>
              </a:extLst>
            </p:cNvPr>
            <p:cNvSpPr txBox="1"/>
            <p:nvPr/>
          </p:nvSpPr>
          <p:spPr>
            <a:xfrm>
              <a:off x="515686" y="3314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19095A59-F9E4-4DCF-B3A6-F1850C40316E}"/>
              </a:ext>
            </a:extLst>
          </p:cNvPr>
          <p:cNvGrpSpPr/>
          <p:nvPr/>
        </p:nvGrpSpPr>
        <p:grpSpPr>
          <a:xfrm>
            <a:off x="545294" y="991398"/>
            <a:ext cx="4655306" cy="6755201"/>
            <a:chOff x="545294" y="991398"/>
            <a:chExt cx="4655306" cy="6755201"/>
          </a:xfrm>
        </p:grpSpPr>
        <p:sp>
          <p:nvSpPr>
            <p:cNvPr id="30" name="object 30"/>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1" name="object 31"/>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45294" y="32773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9" name="object 29"/>
            <p:cNvSpPr/>
            <p:nvPr/>
          </p:nvSpPr>
          <p:spPr>
            <a:xfrm>
              <a:off x="582836" y="3314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6" name="object 26"/>
            <p:cNvSpPr/>
            <p:nvPr/>
          </p:nvSpPr>
          <p:spPr>
            <a:xfrm>
              <a:off x="545294" y="5384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82836" y="5422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826947" y="1431950"/>
              <a:ext cx="4143552" cy="338150"/>
            </a:xfrm>
            <a:custGeom>
              <a:avLst/>
              <a:gdLst/>
              <a:ahLst/>
              <a:cxnLst/>
              <a:rect l="l" t="t" r="r" b="b"/>
              <a:pathLst>
                <a:path w="4143552" h="338150">
                  <a:moveTo>
                    <a:pt x="2071776" y="0"/>
                  </a:moveTo>
                  <a:lnTo>
                    <a:pt x="0" y="0"/>
                  </a:lnTo>
                  <a:lnTo>
                    <a:pt x="0" y="338150"/>
                  </a:lnTo>
                  <a:lnTo>
                    <a:pt x="4143552" y="338150"/>
                  </a:lnTo>
                  <a:lnTo>
                    <a:pt x="4143552" y="0"/>
                  </a:lnTo>
                  <a:lnTo>
                    <a:pt x="2071776" y="0"/>
                  </a:lnTo>
                  <a:close/>
                </a:path>
              </a:pathLst>
            </a:custGeom>
            <a:solidFill>
              <a:srgbClr val="00ADEF"/>
            </a:solidFill>
          </p:spPr>
          <p:txBody>
            <a:bodyPr wrap="square" lIns="0" tIns="0" rIns="0" bIns="0" rtlCol="0">
              <a:noAutofit/>
            </a:bodyPr>
            <a:lstStyle/>
            <a:p>
              <a:endParaRPr/>
            </a:p>
          </p:txBody>
        </p:sp>
        <p:sp>
          <p:nvSpPr>
            <p:cNvPr id="14" name="object 14"/>
            <p:cNvSpPr/>
            <p:nvPr/>
          </p:nvSpPr>
          <p:spPr>
            <a:xfrm>
              <a:off x="2898722" y="1438295"/>
              <a:ext cx="0" cy="328625"/>
            </a:xfrm>
            <a:custGeom>
              <a:avLst/>
              <a:gdLst/>
              <a:ahLst/>
              <a:cxnLst/>
              <a:rect l="l" t="t" r="r" b="b"/>
              <a:pathLst>
                <a:path h="328625">
                  <a:moveTo>
                    <a:pt x="0" y="328625"/>
                  </a:moveTo>
                  <a:lnTo>
                    <a:pt x="0" y="0"/>
                  </a:lnTo>
                </a:path>
              </a:pathLst>
            </a:custGeom>
            <a:ln w="5181">
              <a:solidFill>
                <a:srgbClr val="000000"/>
              </a:solidFill>
            </a:ln>
          </p:spPr>
          <p:txBody>
            <a:bodyPr wrap="square" lIns="0" tIns="0" rIns="0" bIns="0" rtlCol="0">
              <a:noAutofit/>
            </a:bodyPr>
            <a:lstStyle/>
            <a:p>
              <a:endParaRPr/>
            </a:p>
          </p:txBody>
        </p:sp>
        <p:sp>
          <p:nvSpPr>
            <p:cNvPr id="15" name="object 15"/>
            <p:cNvSpPr/>
            <p:nvPr/>
          </p:nvSpPr>
          <p:spPr>
            <a:xfrm>
              <a:off x="2898722" y="1773266"/>
              <a:ext cx="0" cy="1355204"/>
            </a:xfrm>
            <a:custGeom>
              <a:avLst/>
              <a:gdLst/>
              <a:ahLst/>
              <a:cxnLst/>
              <a:rect l="l" t="t" r="r" b="b"/>
              <a:pathLst>
                <a:path h="1355204">
                  <a:moveTo>
                    <a:pt x="0" y="1355204"/>
                  </a:moveTo>
                  <a:lnTo>
                    <a:pt x="0" y="0"/>
                  </a:lnTo>
                </a:path>
              </a:pathLst>
            </a:custGeom>
            <a:ln w="5181">
              <a:solidFill>
                <a:srgbClr val="000000"/>
              </a:solidFill>
            </a:ln>
          </p:spPr>
          <p:txBody>
            <a:bodyPr wrap="square" lIns="0" tIns="0" rIns="0" bIns="0" rtlCol="0">
              <a:noAutofit/>
            </a:bodyPr>
            <a:lstStyle/>
            <a:p>
              <a:endParaRPr/>
            </a:p>
          </p:txBody>
        </p:sp>
        <p:sp>
          <p:nvSpPr>
            <p:cNvPr id="16" name="object 16"/>
            <p:cNvSpPr/>
            <p:nvPr/>
          </p:nvSpPr>
          <p:spPr>
            <a:xfrm>
              <a:off x="833300" y="1770095"/>
              <a:ext cx="2065426" cy="0"/>
            </a:xfrm>
            <a:custGeom>
              <a:avLst/>
              <a:gdLst/>
              <a:ahLst/>
              <a:cxnLst/>
              <a:rect l="l" t="t" r="r" b="b"/>
              <a:pathLst>
                <a:path w="2065426">
                  <a:moveTo>
                    <a:pt x="0" y="0"/>
                  </a:moveTo>
                  <a:lnTo>
                    <a:pt x="2065426" y="0"/>
                  </a:lnTo>
                </a:path>
              </a:pathLst>
            </a:custGeom>
            <a:ln w="6350">
              <a:solidFill>
                <a:srgbClr val="000000"/>
              </a:solidFill>
            </a:ln>
          </p:spPr>
          <p:txBody>
            <a:bodyPr wrap="square" lIns="0" tIns="0" rIns="0" bIns="0" rtlCol="0">
              <a:noAutofit/>
            </a:bodyPr>
            <a:lstStyle/>
            <a:p>
              <a:endParaRPr/>
            </a:p>
          </p:txBody>
        </p:sp>
        <p:sp>
          <p:nvSpPr>
            <p:cNvPr id="17" name="object 17"/>
            <p:cNvSpPr/>
            <p:nvPr/>
          </p:nvSpPr>
          <p:spPr>
            <a:xfrm>
              <a:off x="2898722" y="1770095"/>
              <a:ext cx="2065426" cy="0"/>
            </a:xfrm>
            <a:custGeom>
              <a:avLst/>
              <a:gdLst/>
              <a:ahLst/>
              <a:cxnLst/>
              <a:rect l="l" t="t" r="r" b="b"/>
              <a:pathLst>
                <a:path w="2065426">
                  <a:moveTo>
                    <a:pt x="0" y="0"/>
                  </a:moveTo>
                  <a:lnTo>
                    <a:pt x="2065426" y="0"/>
                  </a:lnTo>
                </a:path>
              </a:pathLst>
            </a:custGeom>
            <a:ln w="6350">
              <a:solidFill>
                <a:srgbClr val="000000"/>
              </a:solidFill>
            </a:ln>
          </p:spPr>
          <p:txBody>
            <a:bodyPr wrap="square" lIns="0" tIns="0" rIns="0" bIns="0" rtlCol="0">
              <a:noAutofit/>
            </a:bodyPr>
            <a:lstStyle/>
            <a:p>
              <a:endParaRPr/>
            </a:p>
          </p:txBody>
        </p:sp>
        <p:sp>
          <p:nvSpPr>
            <p:cNvPr id="18" name="object 18"/>
            <p:cNvSpPr/>
            <p:nvPr/>
          </p:nvSpPr>
          <p:spPr>
            <a:xfrm>
              <a:off x="820600" y="1431945"/>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19" name="object 19"/>
            <p:cNvSpPr/>
            <p:nvPr/>
          </p:nvSpPr>
          <p:spPr>
            <a:xfrm>
              <a:off x="826950" y="1438295"/>
              <a:ext cx="0" cy="331800"/>
            </a:xfrm>
            <a:custGeom>
              <a:avLst/>
              <a:gdLst/>
              <a:ahLst/>
              <a:cxnLst/>
              <a:rect l="l" t="t" r="r" b="b"/>
              <a:pathLst>
                <a:path h="331800">
                  <a:moveTo>
                    <a:pt x="0" y="331800"/>
                  </a:moveTo>
                  <a:lnTo>
                    <a:pt x="0" y="0"/>
                  </a:lnTo>
                </a:path>
              </a:pathLst>
            </a:custGeom>
            <a:ln w="12700">
              <a:solidFill>
                <a:srgbClr val="000000"/>
              </a:solidFill>
            </a:ln>
          </p:spPr>
          <p:txBody>
            <a:bodyPr wrap="square" lIns="0" tIns="0" rIns="0" bIns="0" rtlCol="0">
              <a:noAutofit/>
            </a:bodyPr>
            <a:lstStyle/>
            <a:p>
              <a:endParaRPr/>
            </a:p>
          </p:txBody>
        </p:sp>
        <p:sp>
          <p:nvSpPr>
            <p:cNvPr id="20" name="object 20"/>
            <p:cNvSpPr/>
            <p:nvPr/>
          </p:nvSpPr>
          <p:spPr>
            <a:xfrm>
              <a:off x="2898722" y="1431945"/>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21" name="object 21"/>
            <p:cNvSpPr/>
            <p:nvPr/>
          </p:nvSpPr>
          <p:spPr>
            <a:xfrm>
              <a:off x="4970495" y="1438295"/>
              <a:ext cx="0" cy="331800"/>
            </a:xfrm>
            <a:custGeom>
              <a:avLst/>
              <a:gdLst/>
              <a:ahLst/>
              <a:cxnLst/>
              <a:rect l="l" t="t" r="r" b="b"/>
              <a:pathLst>
                <a:path h="331800">
                  <a:moveTo>
                    <a:pt x="0" y="331800"/>
                  </a:moveTo>
                  <a:lnTo>
                    <a:pt x="0" y="0"/>
                  </a:lnTo>
                </a:path>
              </a:pathLst>
            </a:custGeom>
            <a:ln w="12700">
              <a:solidFill>
                <a:srgbClr val="000000"/>
              </a:solidFill>
            </a:ln>
          </p:spPr>
          <p:txBody>
            <a:bodyPr wrap="square" lIns="0" tIns="0" rIns="0" bIns="0" rtlCol="0">
              <a:noAutofit/>
            </a:bodyPr>
            <a:lstStyle/>
            <a:p>
              <a:endParaRPr/>
            </a:p>
          </p:txBody>
        </p:sp>
        <p:sp>
          <p:nvSpPr>
            <p:cNvPr id="22" name="object 22"/>
            <p:cNvSpPr/>
            <p:nvPr/>
          </p:nvSpPr>
          <p:spPr>
            <a:xfrm>
              <a:off x="826950" y="1770091"/>
              <a:ext cx="0" cy="1358379"/>
            </a:xfrm>
            <a:custGeom>
              <a:avLst/>
              <a:gdLst/>
              <a:ahLst/>
              <a:cxnLst/>
              <a:rect l="l" t="t" r="r" b="b"/>
              <a:pathLst>
                <a:path h="1358379">
                  <a:moveTo>
                    <a:pt x="0" y="1358379"/>
                  </a:moveTo>
                  <a:lnTo>
                    <a:pt x="0" y="0"/>
                  </a:lnTo>
                </a:path>
              </a:pathLst>
            </a:custGeom>
            <a:ln w="12700">
              <a:solidFill>
                <a:srgbClr val="000000"/>
              </a:solidFill>
            </a:ln>
          </p:spPr>
          <p:txBody>
            <a:bodyPr wrap="square" lIns="0" tIns="0" rIns="0" bIns="0" rtlCol="0">
              <a:noAutofit/>
            </a:bodyPr>
            <a:lstStyle/>
            <a:p>
              <a:endParaRPr/>
            </a:p>
          </p:txBody>
        </p:sp>
        <p:sp>
          <p:nvSpPr>
            <p:cNvPr id="23" name="object 23"/>
            <p:cNvSpPr/>
            <p:nvPr/>
          </p:nvSpPr>
          <p:spPr>
            <a:xfrm>
              <a:off x="4970495" y="1770091"/>
              <a:ext cx="0" cy="1358379"/>
            </a:xfrm>
            <a:custGeom>
              <a:avLst/>
              <a:gdLst/>
              <a:ahLst/>
              <a:cxnLst/>
              <a:rect l="l" t="t" r="r" b="b"/>
              <a:pathLst>
                <a:path h="1358379">
                  <a:moveTo>
                    <a:pt x="0" y="1358379"/>
                  </a:moveTo>
                  <a:lnTo>
                    <a:pt x="0" y="0"/>
                  </a:lnTo>
                </a:path>
              </a:pathLst>
            </a:custGeom>
            <a:ln w="12700">
              <a:solidFill>
                <a:srgbClr val="000000"/>
              </a:solidFill>
            </a:ln>
          </p:spPr>
          <p:txBody>
            <a:bodyPr wrap="square" lIns="0" tIns="0" rIns="0" bIns="0" rtlCol="0">
              <a:noAutofit/>
            </a:bodyPr>
            <a:lstStyle/>
            <a:p>
              <a:endParaRPr/>
            </a:p>
          </p:txBody>
        </p:sp>
        <p:sp>
          <p:nvSpPr>
            <p:cNvPr id="24" name="object 24"/>
            <p:cNvSpPr/>
            <p:nvPr/>
          </p:nvSpPr>
          <p:spPr>
            <a:xfrm>
              <a:off x="820600" y="3134821"/>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25" name="object 25"/>
            <p:cNvSpPr/>
            <p:nvPr/>
          </p:nvSpPr>
          <p:spPr>
            <a:xfrm>
              <a:off x="2898722" y="3134821"/>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12" name="object 12"/>
            <p:cNvSpPr txBox="1"/>
            <p:nvPr/>
          </p:nvSpPr>
          <p:spPr>
            <a:xfrm>
              <a:off x="633079" y="1049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1" name="object 11"/>
            <p:cNvSpPr txBox="1"/>
            <p:nvPr/>
          </p:nvSpPr>
          <p:spPr>
            <a:xfrm>
              <a:off x="906998" y="1031358"/>
              <a:ext cx="4057149" cy="272725"/>
            </a:xfrm>
            <a:prstGeom prst="rect">
              <a:avLst/>
            </a:prstGeom>
          </p:spPr>
          <p:txBody>
            <a:bodyPr wrap="square" lIns="0" tIns="6635" rIns="0" bIns="0" rtlCol="0">
              <a:noAutofit/>
            </a:bodyPr>
            <a:lstStyle/>
            <a:p>
              <a:pPr marL="12700" algn="just"/>
              <a:r>
                <a:rPr lang="es-ES" sz="900" dirty="0">
                  <a:latin typeface="Malgun Gothic"/>
                  <a:cs typeface="Malgun Gothic"/>
                </a:rPr>
                <a:t>Compara y diga de qué tipo de tierra padecía tu corazón antes y después de ser salvo (Mt 13:18~23, Mr 4:15~20, Lc 8:12~15).</a:t>
              </a:r>
            </a:p>
          </p:txBody>
        </p:sp>
        <p:sp>
          <p:nvSpPr>
            <p:cNvPr id="10" name="object 10"/>
            <p:cNvSpPr txBox="1"/>
            <p:nvPr/>
          </p:nvSpPr>
          <p:spPr>
            <a:xfrm>
              <a:off x="633079" y="3335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9" name="object 9"/>
            <p:cNvSpPr txBox="1"/>
            <p:nvPr/>
          </p:nvSpPr>
          <p:spPr>
            <a:xfrm>
              <a:off x="906999" y="3314941"/>
              <a:ext cx="4112447" cy="297582"/>
            </a:xfrm>
            <a:prstGeom prst="rect">
              <a:avLst/>
            </a:prstGeom>
          </p:spPr>
          <p:txBody>
            <a:bodyPr wrap="square" lIns="0" tIns="6635" rIns="0" bIns="0" rtlCol="0">
              <a:noAutofit/>
            </a:bodyPr>
            <a:lstStyle/>
            <a:p>
              <a:pPr marL="12700" algn="just"/>
              <a:r>
                <a:rPr lang="es-ES" sz="900" dirty="0">
                  <a:latin typeface="Malgun Gothic"/>
                  <a:cs typeface="Malgun Gothic"/>
                </a:rPr>
                <a:t>¿Qué es lo más importante para aquellos que escuchan la Palabra, y qué tipo de estado de corazón quiere Dios?</a:t>
              </a:r>
            </a:p>
          </p:txBody>
        </p:sp>
        <p:sp>
          <p:nvSpPr>
            <p:cNvPr id="8" name="object 8"/>
            <p:cNvSpPr txBox="1"/>
            <p:nvPr/>
          </p:nvSpPr>
          <p:spPr>
            <a:xfrm>
              <a:off x="633079" y="54434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7" name="object 7"/>
            <p:cNvSpPr txBox="1"/>
            <p:nvPr/>
          </p:nvSpPr>
          <p:spPr>
            <a:xfrm>
              <a:off x="906999" y="5422540"/>
              <a:ext cx="4112447" cy="406760"/>
            </a:xfrm>
            <a:prstGeom prst="rect">
              <a:avLst/>
            </a:prstGeom>
          </p:spPr>
          <p:txBody>
            <a:bodyPr wrap="square" lIns="0" tIns="6635" rIns="0" bIns="0" rtlCol="0">
              <a:noAutofit/>
            </a:bodyPr>
            <a:lstStyle/>
            <a:p>
              <a:pPr marL="12700" algn="just"/>
              <a:r>
                <a:rPr lang="es-ES" sz="900" dirty="0">
                  <a:latin typeface="Malgun Gothic"/>
                  <a:cs typeface="Malgun Gothic"/>
                </a:rPr>
                <a:t>Después de elegir a una de las personas que te rodean, piensa en el estado de corazón de esa persona y escribe cómo podemos sembrar la semilla (palabra) de Dios en esa persona.</a:t>
              </a:r>
            </a:p>
          </p:txBody>
        </p:sp>
        <p:sp>
          <p:nvSpPr>
            <p:cNvPr id="6" name="object 6"/>
            <p:cNvSpPr txBox="1"/>
            <p:nvPr/>
          </p:nvSpPr>
          <p:spPr>
            <a:xfrm>
              <a:off x="50291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83</a:t>
              </a:r>
              <a:endParaRPr sz="1000">
                <a:latin typeface="Times New Roman"/>
                <a:cs typeface="Times New Roman"/>
              </a:endParaRPr>
            </a:p>
          </p:txBody>
        </p:sp>
        <p:sp>
          <p:nvSpPr>
            <p:cNvPr id="5" name="object 5"/>
            <p:cNvSpPr txBox="1"/>
            <p:nvPr/>
          </p:nvSpPr>
          <p:spPr>
            <a:xfrm>
              <a:off x="826950" y="1431950"/>
              <a:ext cx="2071772" cy="338150"/>
            </a:xfrm>
            <a:prstGeom prst="rect">
              <a:avLst/>
            </a:prstGeom>
          </p:spPr>
          <p:txBody>
            <a:bodyPr wrap="square" lIns="0" tIns="37465" rIns="0" bIns="0" rtlCol="0">
              <a:noAutofit/>
            </a:bodyPr>
            <a:lstStyle/>
            <a:p>
              <a:pPr marL="783492" marR="783489" algn="ctr">
                <a:lnSpc>
                  <a:spcPct val="143312"/>
                </a:lnSpc>
              </a:pPr>
              <a:endParaRPr sz="900" dirty="0">
                <a:latin typeface="Malgun Gothic"/>
                <a:cs typeface="Malgun Gothic"/>
              </a:endParaRPr>
            </a:p>
          </p:txBody>
        </p:sp>
        <p:sp>
          <p:nvSpPr>
            <p:cNvPr id="4" name="object 4"/>
            <p:cNvSpPr txBox="1"/>
            <p:nvPr/>
          </p:nvSpPr>
          <p:spPr>
            <a:xfrm>
              <a:off x="2898722" y="1431950"/>
              <a:ext cx="2071772" cy="338150"/>
            </a:xfrm>
            <a:prstGeom prst="rect">
              <a:avLst/>
            </a:prstGeom>
          </p:spPr>
          <p:txBody>
            <a:bodyPr wrap="square" lIns="0" tIns="37465" rIns="0" bIns="0" rtlCol="0">
              <a:noAutofit/>
            </a:bodyPr>
            <a:lstStyle/>
            <a:p>
              <a:pPr marL="783517" marR="783464" algn="ctr">
                <a:lnSpc>
                  <a:spcPct val="143312"/>
                </a:lnSpc>
              </a:pPr>
              <a:endParaRPr sz="900" dirty="0">
                <a:latin typeface="Malgun Gothic"/>
                <a:cs typeface="Malgun Gothic"/>
              </a:endParaRPr>
            </a:p>
          </p:txBody>
        </p:sp>
        <p:sp>
          <p:nvSpPr>
            <p:cNvPr id="3" name="object 3"/>
            <p:cNvSpPr txBox="1"/>
            <p:nvPr/>
          </p:nvSpPr>
          <p:spPr>
            <a:xfrm>
              <a:off x="826950" y="1770100"/>
              <a:ext cx="2071772" cy="136472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898722" y="1770100"/>
              <a:ext cx="2071772" cy="1364720"/>
            </a:xfrm>
            <a:prstGeom prst="rect">
              <a:avLst/>
            </a:prstGeom>
          </p:spPr>
          <p:txBody>
            <a:bodyPr wrap="square" lIns="0" tIns="0" rIns="0" bIns="0" rtlCol="0">
              <a:noAutofit/>
            </a:bodyPr>
            <a:lstStyle/>
            <a:p>
              <a:pPr marL="25400">
                <a:lnSpc>
                  <a:spcPts val="1000"/>
                </a:lnSpc>
              </a:pPr>
              <a:endParaRPr sz="1000"/>
            </a:p>
          </p:txBody>
        </p:sp>
        <p:sp>
          <p:nvSpPr>
            <p:cNvPr id="32" name="TextBox 31">
              <a:extLst>
                <a:ext uri="{FF2B5EF4-FFF2-40B4-BE49-F238E27FC236}">
                  <a16:creationId xmlns:a16="http://schemas.microsoft.com/office/drawing/2014/main" id="{94566A16-E7B7-44C0-839D-DD3B8A41AB8F}"/>
                </a:ext>
              </a:extLst>
            </p:cNvPr>
            <p:cNvSpPr txBox="1"/>
            <p:nvPr/>
          </p:nvSpPr>
          <p:spPr>
            <a:xfrm>
              <a:off x="833300" y="1483668"/>
              <a:ext cx="2065423"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cs typeface="Malgun Gothic"/>
                </a:rPr>
                <a:t>Antes de ser salvo</a:t>
              </a:r>
            </a:p>
          </p:txBody>
        </p:sp>
        <p:sp>
          <p:nvSpPr>
            <p:cNvPr id="33" name="TextBox 32">
              <a:extLst>
                <a:ext uri="{FF2B5EF4-FFF2-40B4-BE49-F238E27FC236}">
                  <a16:creationId xmlns:a16="http://schemas.microsoft.com/office/drawing/2014/main" id="{186B6465-E254-4CCE-AAA5-26F28BEC3BAC}"/>
                </a:ext>
              </a:extLst>
            </p:cNvPr>
            <p:cNvSpPr txBox="1"/>
            <p:nvPr/>
          </p:nvSpPr>
          <p:spPr>
            <a:xfrm>
              <a:off x="2892368" y="1477317"/>
              <a:ext cx="2065421"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Después de ser salvo</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Dt 33:3</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89:15</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Mr 4:28</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84</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10:33</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1Ts 2:13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He 2:1</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He 4:2</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85</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그룹 23">
            <a:extLst>
              <a:ext uri="{FF2B5EF4-FFF2-40B4-BE49-F238E27FC236}">
                <a16:creationId xmlns:a16="http://schemas.microsoft.com/office/drawing/2014/main" id="{86771D21-39E9-4915-BE97-77A08D245C83}"/>
              </a:ext>
            </a:extLst>
          </p:cNvPr>
          <p:cNvGrpSpPr/>
          <p:nvPr/>
        </p:nvGrpSpPr>
        <p:grpSpPr>
          <a:xfrm>
            <a:off x="0" y="-12"/>
            <a:ext cx="5471997" cy="7992008"/>
            <a:chOff x="0" y="-12"/>
            <a:chExt cx="5471997" cy="7992008"/>
          </a:xfrm>
        </p:grpSpPr>
        <p:sp>
          <p:nvSpPr>
            <p:cNvPr id="19" name="object 19"/>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1098861" y="4764583"/>
              <a:ext cx="2613918" cy="2692169"/>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63" y="1093616"/>
              <a:ext cx="2051687"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Barro perfumado</a:t>
              </a:r>
              <a:endParaRPr sz="1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442650" y="1738141"/>
              <a:ext cx="4463309" cy="14603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Un viajero ha obtenido un pedazo de barro que desprende olor. El viajero le preguntó al barro.</a:t>
              </a:r>
            </a:p>
            <a:p>
              <a:pPr marL="120713" algn="just">
                <a:lnSpc>
                  <a:spcPts val="1200"/>
                </a:lnSpc>
              </a:pPr>
              <a:r>
                <a:rPr lang="es-ES" sz="900" dirty="0">
                  <a:latin typeface="Malgun Gothic"/>
                  <a:cs typeface="Malgun Gothic"/>
                </a:rPr>
                <a:t>"¿Eres esa famosa perla de Bagdad?" Le respondió el barro que no era.</a:t>
              </a:r>
            </a:p>
            <a:p>
              <a:pPr marL="120713" algn="just">
                <a:lnSpc>
                  <a:spcPts val="1200"/>
                </a:lnSpc>
              </a:pPr>
              <a:r>
                <a:rPr lang="es-ES" sz="900" dirty="0">
                  <a:latin typeface="Malgun Gothic"/>
                  <a:cs typeface="Malgun Gothic"/>
                </a:rPr>
                <a:t>"Entonces, ¿eres almizcle indio?" Otra vez le respondió el barro que no era.</a:t>
              </a:r>
            </a:p>
            <a:p>
              <a:pPr marL="120713" algn="just">
                <a:lnSpc>
                  <a:spcPts val="1200"/>
                </a:lnSpc>
              </a:pPr>
              <a:r>
                <a:rPr lang="es-ES" sz="900" dirty="0">
                  <a:latin typeface="Malgun Gothic"/>
                  <a:cs typeface="Malgun Gothic"/>
                </a:rPr>
                <a:t>"¿Entonces, quién eres?" Le respondió: “Soy sólo un pedazo de barro”.</a:t>
              </a:r>
            </a:p>
            <a:p>
              <a:pPr marL="120713" algn="just">
                <a:lnSpc>
                  <a:spcPts val="1200"/>
                </a:lnSpc>
              </a:pPr>
              <a:r>
                <a:rPr lang="es-ES" sz="900" dirty="0">
                  <a:latin typeface="Malgun Gothic"/>
                  <a:cs typeface="Malgun Gothic"/>
                </a:rPr>
                <a:t>"Entonces, ¿de dónde viene ese olor?"</a:t>
              </a:r>
            </a:p>
            <a:p>
              <a:pPr marL="120713" algn="just">
                <a:lnSpc>
                  <a:spcPts val="1200"/>
                </a:lnSpc>
              </a:pPr>
              <a:r>
                <a:rPr lang="es-ES" sz="900" dirty="0">
                  <a:latin typeface="Malgun Gothic"/>
                  <a:cs typeface="Malgun Gothic"/>
                </a:rPr>
                <a:t>"El secreto es porque viví con los lirios durante mucho tiempo."</a:t>
              </a:r>
            </a:p>
            <a:p>
              <a:pPr indent="120650" algn="just">
                <a:lnSpc>
                  <a:spcPts val="1200"/>
                </a:lnSpc>
              </a:pPr>
              <a:r>
                <a:rPr lang="es-ES" sz="900" dirty="0">
                  <a:latin typeface="Malgun Gothic"/>
                  <a:cs typeface="Malgun Gothic"/>
                </a:rPr>
                <a:t>El aroma del barro era un aroma hermoso porque los lirios habían arraigado y florecido en el barro durante mucho tiempo.</a:t>
              </a:r>
            </a:p>
          </p:txBody>
        </p:sp>
        <p:sp>
          <p:nvSpPr>
            <p:cNvPr id="5" name="object 5"/>
            <p:cNvSpPr txBox="1"/>
            <p:nvPr/>
          </p:nvSpPr>
          <p:spPr>
            <a:xfrm>
              <a:off x="442700" y="3198539"/>
              <a:ext cx="4463309" cy="497161"/>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Para que nuestra vida se vuelva fragante como el barro, debemos estar con el Señor. Si camino con el Señor, el olor del Señor aparecerá en mí y se extenderá a mis amigos y prójimos. El evangelismo con palabras o folletos tiene sus limitaciones.</a:t>
              </a:r>
            </a:p>
          </p:txBody>
        </p:sp>
        <p:sp>
          <p:nvSpPr>
            <p:cNvPr id="3" name="object 3"/>
            <p:cNvSpPr txBox="1"/>
            <p:nvPr/>
          </p:nvSpPr>
          <p:spPr>
            <a:xfrm>
              <a:off x="550713" y="4208094"/>
              <a:ext cx="4277017" cy="322928"/>
            </a:xfrm>
            <a:prstGeom prst="rect">
              <a:avLst/>
            </a:prstGeom>
          </p:spPr>
          <p:txBody>
            <a:bodyPr wrap="square" lIns="0" tIns="6635" rIns="0" bIns="0" rtlCol="0">
              <a:noAutofit/>
            </a:bodyPr>
            <a:lstStyle/>
            <a:p>
              <a:pPr marL="12700" algn="just">
                <a:lnSpc>
                  <a:spcPts val="1200"/>
                </a:lnSpc>
              </a:pPr>
              <a:r>
                <a:rPr lang="es-ES" sz="900" dirty="0">
                  <a:solidFill>
                    <a:srgbClr val="00ADEF"/>
                  </a:solidFill>
                  <a:latin typeface="Malgun Gothic"/>
                  <a:cs typeface="Malgun Gothic"/>
                </a:rPr>
                <a:t>Porque para Dios somos grato olor de Cristo en los que se salvan, y en los que se pierden.</a:t>
              </a:r>
              <a:r>
                <a:rPr sz="900" dirty="0">
                  <a:solidFill>
                    <a:srgbClr val="00ADEF"/>
                  </a:solidFill>
                  <a:latin typeface="Malgun Gothic"/>
                  <a:cs typeface="Malgun Gothic"/>
                </a:rPr>
                <a:t> (</a:t>
              </a:r>
              <a:r>
                <a:rPr lang="es-ES" sz="900" dirty="0">
                  <a:solidFill>
                    <a:srgbClr val="00ADEF"/>
                  </a:solidFill>
                  <a:latin typeface="Malgun Gothic"/>
                  <a:cs typeface="Malgun Gothic"/>
                </a:rPr>
                <a:t>2Co</a:t>
              </a:r>
              <a:r>
                <a:rPr sz="900" dirty="0">
                  <a:solidFill>
                    <a:srgbClr val="00ADEF"/>
                  </a:solidFill>
                  <a:latin typeface="Malgun Gothic"/>
                  <a:cs typeface="Malgun Gothic"/>
                </a:rPr>
                <a:t> 2:15)</a:t>
              </a:r>
              <a:endParaRPr sz="900" dirty="0">
                <a:latin typeface="Malgun Gothic"/>
                <a:cs typeface="Malgun Gothic"/>
              </a:endParaRPr>
            </a:p>
          </p:txBody>
        </p:sp>
        <p:sp>
          <p:nvSpPr>
            <p:cNvPr id="2" name="object 2"/>
            <p:cNvSpPr txBox="1"/>
            <p:nvPr/>
          </p:nvSpPr>
          <p:spPr>
            <a:xfrm>
              <a:off x="2191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86</a:t>
              </a:r>
              <a:endParaRPr sz="1000">
                <a:latin typeface="Times New Roman"/>
                <a:cs typeface="Times New Roman"/>
              </a:endParaRPr>
            </a:p>
          </p:txBody>
        </p:sp>
        <p:sp>
          <p:nvSpPr>
            <p:cNvPr id="21" name="object 7">
              <a:extLst>
                <a:ext uri="{FF2B5EF4-FFF2-40B4-BE49-F238E27FC236}">
                  <a16:creationId xmlns:a16="http://schemas.microsoft.com/office/drawing/2014/main" id="{274F4F3D-58EE-46B4-89AF-48CC6BC464D6}"/>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3" name="object 5">
              <a:extLst>
                <a:ext uri="{FF2B5EF4-FFF2-40B4-BE49-F238E27FC236}">
                  <a16:creationId xmlns:a16="http://schemas.microsoft.com/office/drawing/2014/main" id="{8A8570FB-32AF-44FD-A162-EE9606C284B6}"/>
                </a:ext>
              </a:extLst>
            </p:cNvPr>
            <p:cNvSpPr txBox="1"/>
            <p:nvPr/>
          </p:nvSpPr>
          <p:spPr>
            <a:xfrm>
              <a:off x="450850" y="3771900"/>
              <a:ext cx="4455159" cy="359994"/>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La evangelización solo es posible cuando mi vida se convierte en una fragancia y revela la fragancia de Cristo.</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그룹 24">
            <a:extLst>
              <a:ext uri="{FF2B5EF4-FFF2-40B4-BE49-F238E27FC236}">
                <a16:creationId xmlns:a16="http://schemas.microsoft.com/office/drawing/2014/main" id="{D2E04BCF-BA32-4423-8A0B-5BE120525487}"/>
              </a:ext>
            </a:extLst>
          </p:cNvPr>
          <p:cNvGrpSpPr/>
          <p:nvPr/>
        </p:nvGrpSpPr>
        <p:grpSpPr>
          <a:xfrm>
            <a:off x="0" y="-12"/>
            <a:ext cx="5471997" cy="7992008"/>
            <a:chOff x="0" y="-12"/>
            <a:chExt cx="5471997" cy="7992008"/>
          </a:xfrm>
        </p:grpSpPr>
        <p:sp>
          <p:nvSpPr>
            <p:cNvPr id="20" name="object 2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9" name="object 1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612263" y="1859023"/>
              <a:ext cx="4368079" cy="59340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He recibido la salvación o he nacido de nuevo es lo mismo. En otras palabras, así como el cuerpo nació una vez en el útero de la madre, el alma nace por la Palabra de Dios. Así como hay un día en que hemos nacido nuestros cuerpos, ciertamente hay un día en que nuestras almas nacen de nuevo.</a:t>
              </a:r>
              <a:endParaRPr sz="900" dirty="0">
                <a:latin typeface="Malgun Gothic"/>
                <a:cs typeface="Malgun Gothic"/>
              </a:endParaRPr>
            </a:p>
          </p:txBody>
        </p:sp>
        <p:sp>
          <p:nvSpPr>
            <p:cNvPr id="6" name="object 6"/>
            <p:cNvSpPr txBox="1"/>
            <p:nvPr/>
          </p:nvSpPr>
          <p:spPr>
            <a:xfrm>
              <a:off x="612263" y="2609654"/>
              <a:ext cx="4362364" cy="38100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Que ha llegado hasta vosotros, así como a todo el mundo, y lleva fruto y crece también en vosotros, desde el día que oísteis y conocisteis la gracia de Dios en verdad.</a:t>
              </a:r>
              <a:r>
                <a:rPr sz="900" dirty="0">
                  <a:solidFill>
                    <a:srgbClr val="00ADEF"/>
                  </a:solidFill>
                  <a:latin typeface="Malgun Gothic"/>
                  <a:cs typeface="Malgun Gothic"/>
                </a:rPr>
                <a:t> (</a:t>
              </a:r>
              <a:r>
                <a:rPr lang="es-ES" sz="900" dirty="0">
                  <a:solidFill>
                    <a:srgbClr val="00ADEF"/>
                  </a:solidFill>
                  <a:latin typeface="Malgun Gothic"/>
                  <a:cs typeface="Malgun Gothic"/>
                </a:rPr>
                <a:t>Col</a:t>
              </a:r>
              <a:r>
                <a:rPr sz="900" dirty="0">
                  <a:solidFill>
                    <a:srgbClr val="00ADEF"/>
                  </a:solidFill>
                  <a:latin typeface="Malgun Gothic"/>
                  <a:cs typeface="Malgun Gothic"/>
                </a:rPr>
                <a:t> 1:6)</a:t>
              </a:r>
              <a:endParaRPr sz="900" dirty="0">
                <a:latin typeface="Malgun Gothic"/>
                <a:cs typeface="Malgun Gothic"/>
              </a:endParaRPr>
            </a:p>
          </p:txBody>
        </p:sp>
        <p:sp>
          <p:nvSpPr>
            <p:cNvPr id="5" name="object 5"/>
            <p:cNvSpPr txBox="1"/>
            <p:nvPr/>
          </p:nvSpPr>
          <p:spPr>
            <a:xfrm>
              <a:off x="612263" y="3181350"/>
              <a:ext cx="4362364" cy="514350"/>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Por lo tanto, no puede no saber cuándo nació de nuevo. Por supuesto, puede ser que ya hace mucho tiempo o puede que no sepa la fecha y hora exactas porque no recuerda específicamente ese día. Sin embargo, debe haber una experiencia en la que todos sus pecados hayan sido perdonados.</a:t>
              </a:r>
            </a:p>
          </p:txBody>
        </p:sp>
        <p:sp>
          <p:nvSpPr>
            <p:cNvPr id="4" name="object 4"/>
            <p:cNvSpPr txBox="1"/>
            <p:nvPr/>
          </p:nvSpPr>
          <p:spPr>
            <a:xfrm>
              <a:off x="50541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87</a:t>
              </a:r>
              <a:endParaRPr sz="1000">
                <a:latin typeface="Times New Roman"/>
                <a:cs typeface="Times New Roman"/>
              </a:endParaRPr>
            </a:p>
          </p:txBody>
        </p:sp>
        <p:sp>
          <p:nvSpPr>
            <p:cNvPr id="2" name="object 2"/>
            <p:cNvSpPr txBox="1"/>
            <p:nvPr/>
          </p:nvSpPr>
          <p:spPr>
            <a:xfrm>
              <a:off x="1517650" y="647700"/>
              <a:ext cx="3663950" cy="863600"/>
            </a:xfrm>
            <a:prstGeom prst="rect">
              <a:avLst/>
            </a:prstGeom>
          </p:spPr>
          <p:txBody>
            <a:bodyPr wrap="square" lIns="0" tIns="2733" rIns="0" bIns="0" rtlCol="0">
              <a:noAutofit/>
            </a:bodyPr>
            <a:lstStyle/>
            <a:p>
              <a:pPr>
                <a:lnSpc>
                  <a:spcPts val="750"/>
                </a:lnSpc>
              </a:pPr>
              <a:endParaRPr sz="1000" dirty="0">
                <a:latin typeface="Malgun Gothic" panose="020B0503020000020004" pitchFamily="34" charset="-127"/>
                <a:ea typeface="Malgun Gothic" panose="020B0503020000020004" pitchFamily="34" charset="-127"/>
              </a:endParaRPr>
            </a:p>
            <a:p>
              <a:pPr marL="643479">
                <a:lnSpc>
                  <a:spcPct val="143312"/>
                </a:lnSpc>
                <a:spcBef>
                  <a:spcPts val="1000"/>
                </a:spcBef>
              </a:pPr>
              <a:r>
                <a:rPr lang="es-ES" sz="1000" dirty="0">
                  <a:solidFill>
                    <a:srgbClr val="00ADEF"/>
                  </a:solidFill>
                  <a:latin typeface="Malgun Gothic" panose="020B0503020000020004" pitchFamily="34" charset="-127"/>
                  <a:ea typeface="Malgun Gothic" panose="020B0503020000020004" pitchFamily="34" charset="-127"/>
                  <a:cs typeface="Malgun Gothic"/>
                </a:rPr>
                <a:t>¿Tengo que saber cuándo fui salvo?</a:t>
              </a:r>
            </a:p>
          </p:txBody>
        </p:sp>
        <p:sp>
          <p:nvSpPr>
            <p:cNvPr id="22" name="object 3">
              <a:extLst>
                <a:ext uri="{FF2B5EF4-FFF2-40B4-BE49-F238E27FC236}">
                  <a16:creationId xmlns:a16="http://schemas.microsoft.com/office/drawing/2014/main" id="{15F43DE0-9A0A-4FBA-A9A2-768D46DF006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TotalTime>
  <Words>1208</Words>
  <Application>Microsoft Office PowerPoint</Application>
  <PresentationFormat>사용자 지정</PresentationFormat>
  <Paragraphs>83</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30</cp:revision>
  <dcterms:modified xsi:type="dcterms:W3CDTF">2022-03-06T22:29:35Z</dcterms:modified>
</cp:coreProperties>
</file>